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488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79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40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70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928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4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315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369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885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4914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138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5BE42-787D-4005-B4D9-EC2572022FE1}" type="datetimeFigureOut">
              <a:rPr lang="en-IN" smtClean="0"/>
              <a:t>10-11-2023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019CC-E784-47C0-AB41-031F68164C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95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Automotive Component</a:t>
            </a:r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E62BD-A34A-166D-5632-C0BCC2813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63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 descr="Blue tissue paper"/>
          <p:cNvSpPr txBox="1">
            <a:spLocks noChangeArrowheads="1"/>
          </p:cNvSpPr>
          <p:nvPr/>
        </p:nvSpPr>
        <p:spPr bwMode="auto">
          <a:xfrm>
            <a:off x="61432" y="911780"/>
            <a:ext cx="4191000" cy="14049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Scope/Objective: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Develop Mass Efficient Design Solutions With Advanced FRP Applications For commercial vehicles.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Structure Assembly resistance to Transient Load, </a:t>
            </a:r>
            <a:r>
              <a:rPr lang="en-IN" sz="1000" dirty="0">
                <a:latin typeface="Lucida Sans Unicode" pitchFamily="34" charset="0"/>
                <a:cs typeface="Arial" charset="0"/>
              </a:rPr>
              <a:t>Vertical Load- 5g, Braking -3g, Longitudinal+1g Vertical, Cornering- 3g, Lateral+1g Vertical and match modal frequency of more than 22 Hz.</a:t>
            </a:r>
            <a:endParaRPr lang="en-US" sz="1000" dirty="0">
              <a:latin typeface="Lucida Sans Unicode" pitchFamily="34" charset="0"/>
              <a:cs typeface="Arial" charset="0"/>
            </a:endParaRPr>
          </a:p>
        </p:txBody>
      </p:sp>
      <p:sp>
        <p:nvSpPr>
          <p:cNvPr id="4" name="Rectangle 4" descr="Canvas"/>
          <p:cNvSpPr>
            <a:spLocks noChangeArrowheads="1"/>
          </p:cNvSpPr>
          <p:nvPr/>
        </p:nvSpPr>
        <p:spPr bwMode="auto">
          <a:xfrm>
            <a:off x="61431" y="3296377"/>
            <a:ext cx="4191000" cy="14711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Design Steps: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Component Concept generation.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Generation 3D CAD model.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Analysis of Concepts, optimization of each concepts for mass.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Pugh matrix for comparing 3 concepts in terms of Mass, manufacturability, cost and Selection Of Final Concept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Manufacturing Feasibility and Cost Analysis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Design Optimization and Final design</a:t>
            </a:r>
            <a:endParaRPr lang="en-US" sz="1000" dirty="0"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40" name="Text Box 3" descr="Blue tissue paper"/>
          <p:cNvSpPr txBox="1">
            <a:spLocks noChangeArrowheads="1"/>
          </p:cNvSpPr>
          <p:nvPr/>
        </p:nvSpPr>
        <p:spPr bwMode="auto">
          <a:xfrm>
            <a:off x="71683" y="2541341"/>
            <a:ext cx="4191000" cy="455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Input 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CAD data/FE models of Solar Structure, Material properties.</a:t>
            </a:r>
          </a:p>
        </p:txBody>
      </p:sp>
      <p:sp>
        <p:nvSpPr>
          <p:cNvPr id="38" name="TextBox 9"/>
          <p:cNvSpPr txBox="1">
            <a:spLocks noChangeArrowheads="1"/>
          </p:cNvSpPr>
          <p:nvPr/>
        </p:nvSpPr>
        <p:spPr bwMode="auto">
          <a:xfrm>
            <a:off x="76200" y="260648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CASE STUDY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434" y="911779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4" y="911779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434" y="2441453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582" y="2441453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10" y="3971127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582" y="3971127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09" y="5500801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582" y="5500801"/>
            <a:ext cx="2306147" cy="1288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8954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4419600" y="1110874"/>
            <a:ext cx="0" cy="30382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8483" name="TextBox 12"/>
          <p:cNvSpPr txBox="1">
            <a:spLocks noChangeArrowheads="1"/>
          </p:cNvSpPr>
          <p:nvPr/>
        </p:nvSpPr>
        <p:spPr bwMode="auto">
          <a:xfrm>
            <a:off x="3" y="1008155"/>
            <a:ext cx="21546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1" dirty="0">
                <a:latin typeface="+mn-lt"/>
              </a:rPr>
              <a:t>Customers Objective</a:t>
            </a:r>
          </a:p>
        </p:txBody>
      </p:sp>
      <p:sp>
        <p:nvSpPr>
          <p:cNvPr id="148484" name="TextBox 13"/>
          <p:cNvSpPr txBox="1">
            <a:spLocks noChangeArrowheads="1"/>
          </p:cNvSpPr>
          <p:nvPr/>
        </p:nvSpPr>
        <p:spPr bwMode="auto">
          <a:xfrm>
            <a:off x="4432300" y="1008155"/>
            <a:ext cx="17463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1" dirty="0">
                <a:latin typeface="Calibri" pitchFamily="34" charset="0"/>
              </a:rPr>
              <a:t>PCPL’s Solution :</a:t>
            </a: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0" y="1307462"/>
            <a:ext cx="441960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>
                <a:latin typeface="Lucida Sans Unicode" pitchFamily="34" charset="0"/>
                <a:cs typeface="Arial" charset="0"/>
              </a:rPr>
              <a:t>Mass and Cost Effective different metals parts for commercial vehicle using advanced FRP material 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</a:pPr>
            <a:r>
              <a:rPr lang="en-US" sz="1600" b="1" dirty="0"/>
              <a:t>Design Phases :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Concept Design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Proto Phase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Manufacturing Phase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</a:pPr>
            <a:endParaRPr lang="en-US" sz="800" dirty="0"/>
          </a:p>
          <a:p>
            <a:pPr marL="179384" indent="-179384">
              <a:buClr>
                <a:schemeClr val="accent5">
                  <a:lumMod val="50000"/>
                </a:schemeClr>
              </a:buClr>
            </a:pPr>
            <a:r>
              <a:rPr lang="en-US" sz="1600" b="1" dirty="0"/>
              <a:t>Duration : </a:t>
            </a:r>
            <a:r>
              <a:rPr lang="en-US" sz="1000" dirty="0">
                <a:latin typeface="Lucida Sans Unicode" pitchFamily="34" charset="0"/>
                <a:cs typeface="Arial" charset="0"/>
              </a:rPr>
              <a:t>11 months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</a:pPr>
            <a:r>
              <a:rPr lang="en-US" sz="1600" b="1" dirty="0"/>
              <a:t>Software used : </a:t>
            </a:r>
            <a:r>
              <a:rPr lang="en-US" sz="1000" dirty="0" err="1">
                <a:latin typeface="Lucida Sans Unicode" pitchFamily="34" charset="0"/>
                <a:cs typeface="Arial" charset="0"/>
              </a:rPr>
              <a:t>Solidworks</a:t>
            </a:r>
            <a:r>
              <a:rPr lang="en-US" sz="1000" dirty="0">
                <a:latin typeface="Lucida Sans Unicode" pitchFamily="34" charset="0"/>
                <a:cs typeface="Arial" charset="0"/>
              </a:rPr>
              <a:t> 2016 and </a:t>
            </a:r>
            <a:r>
              <a:rPr lang="en-US" sz="1000" dirty="0" err="1">
                <a:latin typeface="Lucida Sans Unicode" pitchFamily="34" charset="0"/>
                <a:cs typeface="Arial" charset="0"/>
              </a:rPr>
              <a:t>Ansys</a:t>
            </a:r>
            <a:endParaRPr lang="en-US" sz="1000" dirty="0">
              <a:latin typeface="Lucida Sans Unicode" pitchFamily="34" charset="0"/>
              <a:cs typeface="Arial" charset="0"/>
            </a:endParaRP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504" y="3024743"/>
            <a:ext cx="16927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1" dirty="0">
                <a:latin typeface="Calibri" pitchFamily="34" charset="0"/>
              </a:rPr>
              <a:t>Inputs Provided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76200" y="3358009"/>
            <a:ext cx="4343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IN" sz="1000" dirty="0">
                <a:latin typeface="Lucida Sans Unicode" pitchFamily="34" charset="0"/>
                <a:cs typeface="Arial" charset="0"/>
              </a:rPr>
              <a:t>Reference data of (CAD Data-2D/3D)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IN" sz="1000" dirty="0">
                <a:latin typeface="Lucida Sans Unicode" pitchFamily="34" charset="0"/>
                <a:cs typeface="Arial" charset="0"/>
              </a:rPr>
              <a:t>Carry-over parts CAD-2D/3D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IN" sz="1000" dirty="0">
                <a:latin typeface="Lucida Sans Unicode" pitchFamily="34" charset="0"/>
                <a:cs typeface="Arial" charset="0"/>
              </a:rPr>
              <a:t>Exploded views of Assembly (Images)</a:t>
            </a:r>
          </a:p>
          <a:p>
            <a:pPr marL="179384" indent="-179384"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IN" sz="1000" dirty="0">
                <a:latin typeface="Lucida Sans Unicode" pitchFamily="34" charset="0"/>
                <a:cs typeface="Arial" charset="0"/>
              </a:rPr>
              <a:t>Bill of Material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5800" y="1290386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Initial concept design</a:t>
            </a:r>
          </a:p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Generate CAD model</a:t>
            </a:r>
          </a:p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FEA simulation for Transient Analysis, Modal Analysis, </a:t>
            </a:r>
            <a:r>
              <a:rPr lang="en-IN" sz="1000" dirty="0">
                <a:latin typeface="Lucida Sans Unicode" pitchFamily="34" charset="0"/>
                <a:cs typeface="Arial" charset="0"/>
              </a:rPr>
              <a:t>Vertical Load- 5g, Braking -3g, Longitudinal+1g Vertical, Cornering- 3g, Lateral+1g Vertical.</a:t>
            </a:r>
            <a:endParaRPr lang="en-US" sz="1000" dirty="0">
              <a:latin typeface="Lucida Sans Unicode" pitchFamily="34" charset="0"/>
              <a:cs typeface="Arial" charset="0"/>
            </a:endParaRPr>
          </a:p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Detail design ready with  CAD models, thickness and fillets provided, Manufacturability with Composite rules.</a:t>
            </a:r>
          </a:p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Detailed engineering </a:t>
            </a:r>
          </a:p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Manufacturing drawing </a:t>
            </a:r>
          </a:p>
          <a:p>
            <a:pPr marL="231769" indent="-231769">
              <a:spcBef>
                <a:spcPts val="600"/>
              </a:spcBef>
              <a:buClr>
                <a:srgbClr val="006587"/>
              </a:buClr>
              <a:buFont typeface="Wingdings" pitchFamily="2" charset="2"/>
              <a:buChar char="§"/>
            </a:pPr>
            <a:r>
              <a:rPr lang="en-US" sz="1000" dirty="0">
                <a:latin typeface="Lucida Sans Unicode" pitchFamily="34" charset="0"/>
                <a:cs typeface="Arial" charset="0"/>
              </a:rPr>
              <a:t>Complete clash and interference analysis for all these component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" y="4204580"/>
            <a:ext cx="3611149" cy="19052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ight Arrow 1"/>
          <p:cNvSpPr/>
          <p:nvPr/>
        </p:nvSpPr>
        <p:spPr>
          <a:xfrm>
            <a:off x="3801603" y="4869160"/>
            <a:ext cx="1160512" cy="50405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53" y="4149080"/>
            <a:ext cx="3607781" cy="2016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F240A852-E8C2-DC7A-4E74-1ACC3A667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0648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IN" sz="2800" b="1" dirty="0"/>
              <a:t>Rear Under Run Protection Device (</a:t>
            </a:r>
            <a:r>
              <a:rPr lang="en-US" sz="2800" b="1" dirty="0"/>
              <a:t>RUPD)</a:t>
            </a:r>
          </a:p>
        </p:txBody>
      </p:sp>
    </p:spTree>
    <p:extLst>
      <p:ext uri="{BB962C8B-B14F-4D97-AF65-F5344CB8AC3E}">
        <p14:creationId xmlns:p14="http://schemas.microsoft.com/office/powerpoint/2010/main" val="2638009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3966" y="870474"/>
            <a:ext cx="3034177" cy="16008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4139955" y="3267229"/>
            <a:ext cx="4797425" cy="1966913"/>
            <a:chOff x="2680" y="2121"/>
            <a:chExt cx="3022" cy="1239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09" y="2861"/>
              <a:ext cx="893" cy="4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52" y="2868"/>
              <a:ext cx="894" cy="4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" name="Line 16"/>
            <p:cNvSpPr>
              <a:spLocks noChangeShapeType="1"/>
            </p:cNvSpPr>
            <p:nvPr/>
          </p:nvSpPr>
          <p:spPr bwMode="auto">
            <a:xfrm flipH="1">
              <a:off x="3360" y="2121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4224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3360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2976" y="2343"/>
              <a:ext cx="702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Concept 1 Design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3936" y="2352"/>
              <a:ext cx="720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Concept 2 Design</a:t>
              </a:r>
            </a:p>
          </p:txBody>
        </p:sp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>
              <a:off x="2832" y="2566"/>
              <a:ext cx="768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 New Materials</a:t>
              </a: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840" y="2566"/>
              <a:ext cx="816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/New Topology </a:t>
              </a:r>
            </a:p>
          </p:txBody>
        </p:sp>
        <p:sp>
          <p:nvSpPr>
            <p:cNvPr id="16" name="Text Box 28"/>
            <p:cNvSpPr txBox="1">
              <a:spLocks noChangeArrowheads="1"/>
            </p:cNvSpPr>
            <p:nvPr/>
          </p:nvSpPr>
          <p:spPr bwMode="auto">
            <a:xfrm>
              <a:off x="4896" y="2568"/>
              <a:ext cx="720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 Easy Assembly</a:t>
              </a:r>
            </a:p>
          </p:txBody>
        </p:sp>
        <p:sp>
          <p:nvSpPr>
            <p:cNvPr id="17" name="Line 29"/>
            <p:cNvSpPr>
              <a:spLocks noChangeShapeType="1"/>
            </p:cNvSpPr>
            <p:nvPr/>
          </p:nvSpPr>
          <p:spPr bwMode="auto">
            <a:xfrm>
              <a:off x="5184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" name="Text Box 30"/>
            <p:cNvSpPr txBox="1">
              <a:spLocks noChangeArrowheads="1"/>
            </p:cNvSpPr>
            <p:nvPr/>
          </p:nvSpPr>
          <p:spPr bwMode="auto">
            <a:xfrm>
              <a:off x="4848" y="2361"/>
              <a:ext cx="720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cs typeface="Arial" charset="0"/>
                </a:rPr>
                <a:t>Concept 3 Design</a:t>
              </a:r>
            </a:p>
          </p:txBody>
        </p:sp>
        <p:pic>
          <p:nvPicPr>
            <p:cNvPr id="19" name="Picture 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80" y="2871"/>
              <a:ext cx="894" cy="4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20" name="Group 39"/>
          <p:cNvGrpSpPr>
            <a:grpSpLocks/>
          </p:cNvGrpSpPr>
          <p:nvPr/>
        </p:nvGrpSpPr>
        <p:grpSpPr bwMode="auto">
          <a:xfrm>
            <a:off x="4381252" y="5297645"/>
            <a:ext cx="4343400" cy="1149352"/>
            <a:chOff x="2832" y="3400"/>
            <a:chExt cx="2736" cy="724"/>
          </a:xfrm>
        </p:grpSpPr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2832" y="3920"/>
              <a:ext cx="864" cy="15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cs typeface="Arial" charset="0"/>
                </a:rPr>
                <a:t>Mass Optimization</a:t>
              </a:r>
            </a:p>
          </p:txBody>
        </p:sp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3888" y="3920"/>
              <a:ext cx="720" cy="174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cs typeface="Arial" charset="0"/>
                </a:rPr>
                <a:t>Final Design</a:t>
              </a: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H="1">
              <a:off x="4320" y="3400"/>
              <a:ext cx="919" cy="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107" y="3400"/>
              <a:ext cx="1021" cy="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4752" y="3872"/>
              <a:ext cx="816" cy="25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cs typeface="Arial" charset="0"/>
                </a:rPr>
                <a:t>Manufacturing feasibility</a:t>
              </a: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H="1">
              <a:off x="3696" y="401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4608" y="4016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 flipH="1">
              <a:off x="4224" y="3400"/>
              <a:ext cx="0" cy="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</p:grpSp>
      <p:cxnSp>
        <p:nvCxnSpPr>
          <p:cNvPr id="29" name="Straight Arrow Connector 28"/>
          <p:cNvCxnSpPr>
            <a:stCxn id="5" idx="2"/>
            <a:endCxn id="10" idx="0"/>
          </p:cNvCxnSpPr>
          <p:nvPr/>
        </p:nvCxnSpPr>
        <p:spPr>
          <a:xfrm>
            <a:off x="6591052" y="2517925"/>
            <a:ext cx="0" cy="7493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76200" y="260648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IN" sz="2800" b="1" dirty="0"/>
              <a:t>Rear Under Run Protection Device (</a:t>
            </a:r>
            <a:r>
              <a:rPr lang="en-US" sz="2800" b="1" dirty="0"/>
              <a:t>RUPD)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107504" y="870476"/>
          <a:ext cx="4176466" cy="16008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639">
                  <a:extLst>
                    <a:ext uri="{9D8B030D-6E8A-4147-A177-3AD203B41FA5}">
                      <a16:colId xmlns:a16="http://schemas.microsoft.com/office/drawing/2014/main" val="2216078840"/>
                    </a:ext>
                  </a:extLst>
                </a:gridCol>
                <a:gridCol w="785285">
                  <a:extLst>
                    <a:ext uri="{9D8B030D-6E8A-4147-A177-3AD203B41FA5}">
                      <a16:colId xmlns:a16="http://schemas.microsoft.com/office/drawing/2014/main" val="736367989"/>
                    </a:ext>
                  </a:extLst>
                </a:gridCol>
                <a:gridCol w="859515">
                  <a:extLst>
                    <a:ext uri="{9D8B030D-6E8A-4147-A177-3AD203B41FA5}">
                      <a16:colId xmlns:a16="http://schemas.microsoft.com/office/drawing/2014/main" val="81396227"/>
                    </a:ext>
                  </a:extLst>
                </a:gridCol>
                <a:gridCol w="922027">
                  <a:extLst>
                    <a:ext uri="{9D8B030D-6E8A-4147-A177-3AD203B41FA5}">
                      <a16:colId xmlns:a16="http://schemas.microsoft.com/office/drawing/2014/main" val="1024158833"/>
                    </a:ext>
                  </a:extLst>
                </a:gridCol>
              </a:tblGrid>
              <a:tr h="6724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Description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MS Total Weight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FRP Weight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% Difference in Weight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3793"/>
                  </a:ext>
                </a:extLst>
              </a:tr>
              <a:tr h="232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RUPD Bar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14.175</a:t>
                      </a: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9.93</a:t>
                      </a:r>
                    </a:p>
                  </a:txBody>
                  <a:tcPr marL="9525" marR="9525" marT="9525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29.94</a:t>
                      </a:r>
                    </a:p>
                  </a:txBody>
                  <a:tcPr marL="9525" marR="9525" marT="9525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33088"/>
                  </a:ext>
                </a:extLst>
              </a:tr>
              <a:tr h="232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RUPD</a:t>
                      </a: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 bracket (LHS)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Lucida Sans Unicode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13.325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10.324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22.52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552503"/>
                  </a:ext>
                </a:extLst>
              </a:tr>
              <a:tr h="232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RUPD</a:t>
                      </a: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 bracket (LHS)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Lucida Sans Unicode" pitchFamily="34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99621"/>
                  </a:ext>
                </a:extLst>
              </a:tr>
              <a:tr h="232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Total Weight (kg)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27.5</a:t>
                      </a: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20.528</a:t>
                      </a:r>
                    </a:p>
                  </a:txBody>
                  <a:tcPr marL="9525" marR="9525" marT="9525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25.35</a:t>
                      </a:r>
                    </a:p>
                  </a:txBody>
                  <a:tcPr marL="9525" marR="9525" marT="9525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82166"/>
                  </a:ext>
                </a:extLst>
              </a:tr>
            </a:tbl>
          </a:graphicData>
        </a:graphic>
      </p:graphicFrame>
      <p:sp>
        <p:nvSpPr>
          <p:cNvPr id="34" name="Rectangle 6" descr="Newsprint"/>
          <p:cNvSpPr>
            <a:spLocks noChangeArrowheads="1"/>
          </p:cNvSpPr>
          <p:nvPr/>
        </p:nvSpPr>
        <p:spPr bwMode="auto">
          <a:xfrm>
            <a:off x="110843" y="2656205"/>
            <a:ext cx="4112612" cy="16382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Deliverable: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Different Concepts Developed Into Concrete Designs and Evaluated  for Mass, Performance, Cost and Manufacturability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1 : New Material (FRP Pultrusion)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2 : Optimized mass (New Topology)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3 : New Topology and material (Easy Assembly)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Manufacturing feasible final design</a:t>
            </a:r>
          </a:p>
        </p:txBody>
      </p:sp>
      <p:sp>
        <p:nvSpPr>
          <p:cNvPr id="36" name="Rectangle 4" descr="Canvas"/>
          <p:cNvSpPr>
            <a:spLocks noChangeArrowheads="1"/>
          </p:cNvSpPr>
          <p:nvPr/>
        </p:nvSpPr>
        <p:spPr bwMode="auto">
          <a:xfrm>
            <a:off x="61431" y="4262133"/>
            <a:ext cx="4191000" cy="14711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Design Steps: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Component Concept generation.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Generation 3D CAD model.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Analysis of Concepts, optimization of each concepts for mass.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Pugh matrix for comparing 3 concepts in terms of Mass, manufacturability, cost and Selection Of Final Concept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Manufacturing Feasibility and Cost Analysis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Design Optimization and Final design</a:t>
            </a:r>
            <a:endParaRPr lang="en-US" sz="1000" dirty="0"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38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" y="2068016"/>
            <a:ext cx="9135479" cy="51054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DB05-CF12-4592-B7D3-49FA778BF8F1}" type="slidenum">
              <a:rPr lang="en-IN" smtClean="0"/>
              <a:t>5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76201" y="1196755"/>
            <a:ext cx="6038851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The total mass reduction achieved in the modified case is 11.6 kg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Overall 26% mass reduction.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Improves power to weight ratio. 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Cost reduction by 15%.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Simplifies assembly of the system.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Reduces production cost, inventory and labor cost etc.</a:t>
            </a:r>
          </a:p>
        </p:txBody>
      </p:sp>
      <p:sp>
        <p:nvSpPr>
          <p:cNvPr id="8" name="Rectangle 7"/>
          <p:cNvSpPr/>
          <p:nvPr/>
        </p:nvSpPr>
        <p:spPr>
          <a:xfrm>
            <a:off x="35497" y="827420"/>
            <a:ext cx="88216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CONCLUSION</a:t>
            </a:r>
            <a:r>
              <a:rPr lang="en-IN" b="1" dirty="0"/>
              <a:t>:</a:t>
            </a:r>
            <a:endParaRPr lang="en-IN" dirty="0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C673B0AD-AA1A-674C-0663-4140736A2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0648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IN" sz="2800" b="1" dirty="0"/>
              <a:t>Rear Under Run Protection Device (</a:t>
            </a:r>
            <a:r>
              <a:rPr lang="en-US" sz="2800" b="1" dirty="0"/>
              <a:t>RUPD)</a:t>
            </a:r>
          </a:p>
        </p:txBody>
      </p:sp>
    </p:spTree>
    <p:extLst>
      <p:ext uri="{BB962C8B-B14F-4D97-AF65-F5344CB8AC3E}">
        <p14:creationId xmlns:p14="http://schemas.microsoft.com/office/powerpoint/2010/main" val="550117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DB05-CF12-4592-B7D3-49FA778BF8F1}" type="slidenum">
              <a:rPr lang="en-IN" smtClean="0"/>
              <a:t>6</a:t>
            </a:fld>
            <a:endParaRPr lang="en-IN"/>
          </a:p>
        </p:txBody>
      </p:sp>
      <p:pic>
        <p:nvPicPr>
          <p:cNvPr id="5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676" y="870474"/>
            <a:ext cx="3034175" cy="16008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613673" y="3267229"/>
            <a:ext cx="3567676" cy="1949451"/>
            <a:chOff x="2749" y="2121"/>
            <a:chExt cx="1998" cy="1228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38" y="2868"/>
              <a:ext cx="383" cy="4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" name="Line 16"/>
            <p:cNvSpPr>
              <a:spLocks noChangeShapeType="1"/>
            </p:cNvSpPr>
            <p:nvPr/>
          </p:nvSpPr>
          <p:spPr bwMode="auto">
            <a:xfrm flipH="1">
              <a:off x="3360" y="2121"/>
              <a:ext cx="8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4224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3360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2976" y="2343"/>
              <a:ext cx="702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Concept 1 Design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3989" y="2352"/>
              <a:ext cx="720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Concept 2 Design</a:t>
              </a:r>
            </a:p>
          </p:txBody>
        </p:sp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>
              <a:off x="2832" y="2566"/>
              <a:ext cx="768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 New Materials</a:t>
              </a: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931" y="2566"/>
              <a:ext cx="816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/New Topology </a:t>
              </a:r>
            </a:p>
          </p:txBody>
        </p:sp>
        <p:pic>
          <p:nvPicPr>
            <p:cNvPr id="19" name="Picture 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49" y="2871"/>
              <a:ext cx="756" cy="4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20" name="Group 39"/>
          <p:cNvGrpSpPr>
            <a:grpSpLocks/>
          </p:cNvGrpSpPr>
          <p:nvPr/>
        </p:nvGrpSpPr>
        <p:grpSpPr bwMode="auto">
          <a:xfrm>
            <a:off x="35496" y="5292882"/>
            <a:ext cx="4343400" cy="1154115"/>
            <a:chOff x="2832" y="3397"/>
            <a:chExt cx="2736" cy="727"/>
          </a:xfrm>
        </p:grpSpPr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2832" y="3920"/>
              <a:ext cx="864" cy="15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cs typeface="Arial" charset="0"/>
                </a:rPr>
                <a:t>Mass Optimization</a:t>
              </a:r>
            </a:p>
          </p:txBody>
        </p:sp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3888" y="3920"/>
              <a:ext cx="720" cy="174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cs typeface="Arial" charset="0"/>
                </a:rPr>
                <a:t>Final Design</a:t>
              </a: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512" y="3397"/>
              <a:ext cx="681" cy="4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4752" y="3872"/>
              <a:ext cx="816" cy="25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cs typeface="Arial" charset="0"/>
                </a:rPr>
                <a:t>Manufacturing feasibility</a:t>
              </a: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H="1">
              <a:off x="3696" y="401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4608" y="4016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 flipH="1">
              <a:off x="4224" y="3400"/>
              <a:ext cx="604" cy="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2434683" y="2471296"/>
            <a:ext cx="4919" cy="7959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76200" y="260649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Outrigger :   1 hole &amp; 2 hole </a:t>
            </a:r>
          </a:p>
        </p:txBody>
      </p:sp>
      <p:pic>
        <p:nvPicPr>
          <p:cNvPr id="77" name="Picture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0703" y="870476"/>
            <a:ext cx="3034175" cy="16008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78" name="Group 38"/>
          <p:cNvGrpSpPr>
            <a:grpSpLocks/>
          </p:cNvGrpSpPr>
          <p:nvPr/>
        </p:nvGrpSpPr>
        <p:grpSpPr bwMode="auto">
          <a:xfrm>
            <a:off x="5341699" y="3267229"/>
            <a:ext cx="3567676" cy="1949451"/>
            <a:chOff x="2749" y="2121"/>
            <a:chExt cx="1998" cy="1228"/>
          </a:xfrm>
        </p:grpSpPr>
        <p:pic>
          <p:nvPicPr>
            <p:cNvPr id="79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16" y="2868"/>
              <a:ext cx="520" cy="4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0" name="Line 16"/>
            <p:cNvSpPr>
              <a:spLocks noChangeShapeType="1"/>
            </p:cNvSpPr>
            <p:nvPr/>
          </p:nvSpPr>
          <p:spPr bwMode="auto">
            <a:xfrm flipH="1">
              <a:off x="3360" y="2121"/>
              <a:ext cx="8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1" name="Line 17"/>
            <p:cNvSpPr>
              <a:spLocks noChangeShapeType="1"/>
            </p:cNvSpPr>
            <p:nvPr/>
          </p:nvSpPr>
          <p:spPr bwMode="auto">
            <a:xfrm>
              <a:off x="4224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2" name="Line 18"/>
            <p:cNvSpPr>
              <a:spLocks noChangeShapeType="1"/>
            </p:cNvSpPr>
            <p:nvPr/>
          </p:nvSpPr>
          <p:spPr bwMode="auto">
            <a:xfrm>
              <a:off x="3360" y="212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3" name="Text Box 19"/>
            <p:cNvSpPr txBox="1">
              <a:spLocks noChangeArrowheads="1"/>
            </p:cNvSpPr>
            <p:nvPr/>
          </p:nvSpPr>
          <p:spPr bwMode="auto">
            <a:xfrm>
              <a:off x="2976" y="2343"/>
              <a:ext cx="702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Concept 1 Design</a:t>
              </a:r>
            </a:p>
          </p:txBody>
        </p:sp>
        <p:sp>
          <p:nvSpPr>
            <p:cNvPr id="84" name="Text Box 20"/>
            <p:cNvSpPr txBox="1">
              <a:spLocks noChangeArrowheads="1"/>
            </p:cNvSpPr>
            <p:nvPr/>
          </p:nvSpPr>
          <p:spPr bwMode="auto">
            <a:xfrm>
              <a:off x="3989" y="2352"/>
              <a:ext cx="720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Concept 2 Design</a:t>
              </a:r>
            </a:p>
          </p:txBody>
        </p:sp>
        <p:sp>
          <p:nvSpPr>
            <p:cNvPr id="85" name="Text Box 21"/>
            <p:cNvSpPr txBox="1">
              <a:spLocks noChangeArrowheads="1"/>
            </p:cNvSpPr>
            <p:nvPr/>
          </p:nvSpPr>
          <p:spPr bwMode="auto">
            <a:xfrm>
              <a:off x="2832" y="2566"/>
              <a:ext cx="768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 New Materials</a:t>
              </a:r>
            </a:p>
          </p:txBody>
        </p:sp>
        <p:sp>
          <p:nvSpPr>
            <p:cNvPr id="86" name="Text Box 22"/>
            <p:cNvSpPr txBox="1">
              <a:spLocks noChangeArrowheads="1"/>
            </p:cNvSpPr>
            <p:nvPr/>
          </p:nvSpPr>
          <p:spPr bwMode="auto">
            <a:xfrm>
              <a:off x="3931" y="2566"/>
              <a:ext cx="816" cy="2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 dirty="0">
                  <a:cs typeface="Arial" charset="0"/>
                </a:rPr>
                <a:t>Design Changes /New Topology </a:t>
              </a:r>
            </a:p>
          </p:txBody>
        </p:sp>
        <p:pic>
          <p:nvPicPr>
            <p:cNvPr id="87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49" y="2871"/>
              <a:ext cx="756" cy="4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88" name="Group 39"/>
          <p:cNvGrpSpPr>
            <a:grpSpLocks/>
          </p:cNvGrpSpPr>
          <p:nvPr/>
        </p:nvGrpSpPr>
        <p:grpSpPr bwMode="auto">
          <a:xfrm>
            <a:off x="4763523" y="5292882"/>
            <a:ext cx="4343400" cy="1154115"/>
            <a:chOff x="2832" y="3397"/>
            <a:chExt cx="2736" cy="727"/>
          </a:xfrm>
        </p:grpSpPr>
        <p:sp>
          <p:nvSpPr>
            <p:cNvPr id="89" name="Text Box 10"/>
            <p:cNvSpPr txBox="1">
              <a:spLocks noChangeArrowheads="1"/>
            </p:cNvSpPr>
            <p:nvPr/>
          </p:nvSpPr>
          <p:spPr bwMode="auto">
            <a:xfrm>
              <a:off x="2832" y="3920"/>
              <a:ext cx="864" cy="15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cs typeface="Arial" charset="0"/>
                </a:rPr>
                <a:t>Mass Optimization</a:t>
              </a:r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auto">
            <a:xfrm>
              <a:off x="3888" y="3920"/>
              <a:ext cx="720" cy="174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cs typeface="Arial" charset="0"/>
                </a:rPr>
                <a:t>Final Design</a:t>
              </a:r>
            </a:p>
          </p:txBody>
        </p:sp>
        <p:sp>
          <p:nvSpPr>
            <p:cNvPr id="91" name="Line 24"/>
            <p:cNvSpPr>
              <a:spLocks noChangeShapeType="1"/>
            </p:cNvSpPr>
            <p:nvPr/>
          </p:nvSpPr>
          <p:spPr bwMode="auto">
            <a:xfrm>
              <a:off x="3512" y="3397"/>
              <a:ext cx="681" cy="4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2" name="Text Box 25"/>
            <p:cNvSpPr txBox="1">
              <a:spLocks noChangeArrowheads="1"/>
            </p:cNvSpPr>
            <p:nvPr/>
          </p:nvSpPr>
          <p:spPr bwMode="auto">
            <a:xfrm>
              <a:off x="4752" y="3872"/>
              <a:ext cx="816" cy="25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cs typeface="Arial" charset="0"/>
                </a:rPr>
                <a:t>Manufacturing feasibility</a:t>
              </a:r>
            </a:p>
          </p:txBody>
        </p:sp>
        <p:sp>
          <p:nvSpPr>
            <p:cNvPr id="93" name="Line 26"/>
            <p:cNvSpPr>
              <a:spLocks noChangeShapeType="1"/>
            </p:cNvSpPr>
            <p:nvPr/>
          </p:nvSpPr>
          <p:spPr bwMode="auto">
            <a:xfrm flipH="1">
              <a:off x="3696" y="401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4" name="Line 27"/>
            <p:cNvSpPr>
              <a:spLocks noChangeShapeType="1"/>
            </p:cNvSpPr>
            <p:nvPr/>
          </p:nvSpPr>
          <p:spPr bwMode="auto">
            <a:xfrm>
              <a:off x="4608" y="4016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5" name="Line 32"/>
            <p:cNvSpPr>
              <a:spLocks noChangeShapeType="1"/>
            </p:cNvSpPr>
            <p:nvPr/>
          </p:nvSpPr>
          <p:spPr bwMode="auto">
            <a:xfrm flipH="1">
              <a:off x="4224" y="3400"/>
              <a:ext cx="604" cy="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endParaRPr lang="en-US"/>
            </a:p>
          </p:txBody>
        </p:sp>
      </p:grpSp>
      <p:cxnSp>
        <p:nvCxnSpPr>
          <p:cNvPr id="96" name="Straight Arrow Connector 95"/>
          <p:cNvCxnSpPr/>
          <p:nvPr/>
        </p:nvCxnSpPr>
        <p:spPr>
          <a:xfrm>
            <a:off x="7162710" y="2471296"/>
            <a:ext cx="4919" cy="7959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261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6656-79E3-4EC4-8DED-14DB36829781}" type="datetime1">
              <a:rPr lang="en-IN" smtClean="0"/>
              <a:t>10-11-2023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DB05-CF12-4592-B7D3-49FA778BF8F1}" type="slidenum">
              <a:rPr lang="en-IN" smtClean="0"/>
              <a:t>7</a:t>
            </a:fld>
            <a:endParaRPr lang="en-IN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7504" y="1988841"/>
          <a:ext cx="4176466" cy="904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639">
                  <a:extLst>
                    <a:ext uri="{9D8B030D-6E8A-4147-A177-3AD203B41FA5}">
                      <a16:colId xmlns:a16="http://schemas.microsoft.com/office/drawing/2014/main" val="2216078840"/>
                    </a:ext>
                  </a:extLst>
                </a:gridCol>
                <a:gridCol w="785285">
                  <a:extLst>
                    <a:ext uri="{9D8B030D-6E8A-4147-A177-3AD203B41FA5}">
                      <a16:colId xmlns:a16="http://schemas.microsoft.com/office/drawing/2014/main" val="736367989"/>
                    </a:ext>
                  </a:extLst>
                </a:gridCol>
                <a:gridCol w="859515">
                  <a:extLst>
                    <a:ext uri="{9D8B030D-6E8A-4147-A177-3AD203B41FA5}">
                      <a16:colId xmlns:a16="http://schemas.microsoft.com/office/drawing/2014/main" val="81396227"/>
                    </a:ext>
                  </a:extLst>
                </a:gridCol>
                <a:gridCol w="922027">
                  <a:extLst>
                    <a:ext uri="{9D8B030D-6E8A-4147-A177-3AD203B41FA5}">
                      <a16:colId xmlns:a16="http://schemas.microsoft.com/office/drawing/2014/main" val="1024158833"/>
                    </a:ext>
                  </a:extLst>
                </a:gridCol>
              </a:tblGrid>
              <a:tr h="6724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Description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MS Total Weight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FRP Weight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% Difference in Weight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3793"/>
                  </a:ext>
                </a:extLst>
              </a:tr>
              <a:tr h="232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Total Weight (kg)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1.0</a:t>
                      </a: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0.571</a:t>
                      </a:r>
                    </a:p>
                  </a:txBody>
                  <a:tcPr marL="9525" marR="9525" marT="9525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42.78</a:t>
                      </a:r>
                    </a:p>
                  </a:txBody>
                  <a:tcPr marL="9525" marR="9525" marT="9525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82166"/>
                  </a:ext>
                </a:extLst>
              </a:tr>
            </a:tbl>
          </a:graphicData>
        </a:graphic>
      </p:graphicFrame>
      <p:sp>
        <p:nvSpPr>
          <p:cNvPr id="6" name="Rectangle 6" descr="Newsprint"/>
          <p:cNvSpPr>
            <a:spLocks noChangeArrowheads="1"/>
          </p:cNvSpPr>
          <p:nvPr/>
        </p:nvSpPr>
        <p:spPr bwMode="auto">
          <a:xfrm>
            <a:off x="110843" y="2924945"/>
            <a:ext cx="4112612" cy="16382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Deliverable: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Different Concepts Developed Into Concrete Designs and Evaluated  for Mass, Performance, Cost and Manufacturability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1 : New Material (FRP Pultrusion)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2 : Optimized mass (New Topology)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Manufacturing feasible final design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76200" y="260649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Outrigger : 1 hole &amp; 2 hole </a:t>
            </a:r>
          </a:p>
        </p:txBody>
      </p:sp>
      <p:sp>
        <p:nvSpPr>
          <p:cNvPr id="9" name="Rectangle 6" descr="Newsprint"/>
          <p:cNvSpPr>
            <a:spLocks noChangeArrowheads="1"/>
          </p:cNvSpPr>
          <p:nvPr/>
        </p:nvSpPr>
        <p:spPr bwMode="auto">
          <a:xfrm>
            <a:off x="110843" y="1142630"/>
            <a:ext cx="4112612" cy="41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b="1" dirty="0"/>
              <a:t>Outrigger 1 hole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712677" y="1988841"/>
          <a:ext cx="4176466" cy="904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639">
                  <a:extLst>
                    <a:ext uri="{9D8B030D-6E8A-4147-A177-3AD203B41FA5}">
                      <a16:colId xmlns:a16="http://schemas.microsoft.com/office/drawing/2014/main" val="2216078840"/>
                    </a:ext>
                  </a:extLst>
                </a:gridCol>
                <a:gridCol w="785285">
                  <a:extLst>
                    <a:ext uri="{9D8B030D-6E8A-4147-A177-3AD203B41FA5}">
                      <a16:colId xmlns:a16="http://schemas.microsoft.com/office/drawing/2014/main" val="736367989"/>
                    </a:ext>
                  </a:extLst>
                </a:gridCol>
                <a:gridCol w="859515">
                  <a:extLst>
                    <a:ext uri="{9D8B030D-6E8A-4147-A177-3AD203B41FA5}">
                      <a16:colId xmlns:a16="http://schemas.microsoft.com/office/drawing/2014/main" val="81396227"/>
                    </a:ext>
                  </a:extLst>
                </a:gridCol>
                <a:gridCol w="922027">
                  <a:extLst>
                    <a:ext uri="{9D8B030D-6E8A-4147-A177-3AD203B41FA5}">
                      <a16:colId xmlns:a16="http://schemas.microsoft.com/office/drawing/2014/main" val="1024158833"/>
                    </a:ext>
                  </a:extLst>
                </a:gridCol>
              </a:tblGrid>
              <a:tr h="6724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Description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MS Total Weight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FRP Weight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% Difference in Weight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3793"/>
                  </a:ext>
                </a:extLst>
              </a:tr>
              <a:tr h="232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Total Weight (kg)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1.26</a:t>
                      </a: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0.829</a:t>
                      </a:r>
                    </a:p>
                  </a:txBody>
                  <a:tcPr marL="9525" marR="9525" marT="9525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34.20</a:t>
                      </a:r>
                    </a:p>
                  </a:txBody>
                  <a:tcPr marL="9525" marR="9525" marT="9525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82166"/>
                  </a:ext>
                </a:extLst>
              </a:tr>
            </a:tbl>
          </a:graphicData>
        </a:graphic>
      </p:graphicFrame>
      <p:sp>
        <p:nvSpPr>
          <p:cNvPr id="11" name="Rectangle 6" descr="Newsprint"/>
          <p:cNvSpPr>
            <a:spLocks noChangeArrowheads="1"/>
          </p:cNvSpPr>
          <p:nvPr/>
        </p:nvSpPr>
        <p:spPr bwMode="auto">
          <a:xfrm>
            <a:off x="4716017" y="2924945"/>
            <a:ext cx="4112612" cy="16382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Deliverable: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Different Concepts Developed Into Concrete Designs and Evaluated  for Mass, Performance, Cost and Manufacturability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1 : New Material (FRP Pultrusion)</a:t>
            </a:r>
          </a:p>
          <a:p>
            <a:pPr marL="338130" lvl="1" indent="-106360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Concept 2 : Optimized mass (New Topology)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Manufacturing feasible final design</a:t>
            </a:r>
          </a:p>
        </p:txBody>
      </p:sp>
      <p:sp>
        <p:nvSpPr>
          <p:cNvPr id="12" name="Rectangle 6" descr="Newsprint"/>
          <p:cNvSpPr>
            <a:spLocks noChangeArrowheads="1"/>
          </p:cNvSpPr>
          <p:nvPr/>
        </p:nvSpPr>
        <p:spPr bwMode="auto">
          <a:xfrm>
            <a:off x="4716017" y="1142630"/>
            <a:ext cx="4112612" cy="41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b="1" dirty="0"/>
              <a:t>Outrigger 2 hole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39" y="4653136"/>
            <a:ext cx="3725199" cy="16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312" y="4667272"/>
            <a:ext cx="3725199" cy="15737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037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2" r="20047" b="5891"/>
          <a:stretch/>
        </p:blipFill>
        <p:spPr>
          <a:xfrm>
            <a:off x="353948" y="2053357"/>
            <a:ext cx="4312921" cy="480464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5" t="-5636" r="25188" b="11615"/>
          <a:stretch/>
        </p:blipFill>
        <p:spPr>
          <a:xfrm>
            <a:off x="4066033" y="1916834"/>
            <a:ext cx="4783833" cy="480464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BD9E-69A4-4D05-AECA-0A21C2F25928}" type="datetime1">
              <a:rPr lang="en-IN" smtClean="0"/>
              <a:t>10-11-2023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DB05-CF12-4592-B7D3-49FA778BF8F1}" type="slidenum">
              <a:rPr lang="en-IN" smtClean="0"/>
              <a:t>8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76200" y="1196755"/>
            <a:ext cx="9067800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The total mass reduction achieved in the modified case are  500 gm for outrigger 1 hole and 431 gm for outrigger 2 hole. 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Overall mass reduction for outrigger 1 hole : 42.78% and for outrigger 2 hole : 34.2% .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Improves power to weight ratio. 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Cost reduction per Product by 18%.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Simplifies assembly of the system.</a:t>
            </a:r>
          </a:p>
          <a:p>
            <a:pPr marL="742932" lvl="1" indent="-285744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200" dirty="0"/>
              <a:t>Reduces production cost, inventory and labor cost etc.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76200" y="260649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Outrigger : 1 hole &amp; 2 hole </a:t>
            </a:r>
          </a:p>
        </p:txBody>
      </p:sp>
      <p:sp>
        <p:nvSpPr>
          <p:cNvPr id="8" name="Rectangle 7"/>
          <p:cNvSpPr/>
          <p:nvPr/>
        </p:nvSpPr>
        <p:spPr>
          <a:xfrm>
            <a:off x="35497" y="827420"/>
            <a:ext cx="88216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CONCLUSION</a:t>
            </a:r>
            <a:r>
              <a:rPr lang="en-IN" b="1" dirty="0"/>
              <a:t>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896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76200" y="260648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Air tank Mounting 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107504" y="870476"/>
          <a:ext cx="4176466" cy="15193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639">
                  <a:extLst>
                    <a:ext uri="{9D8B030D-6E8A-4147-A177-3AD203B41FA5}">
                      <a16:colId xmlns:a16="http://schemas.microsoft.com/office/drawing/2014/main" val="2216078840"/>
                    </a:ext>
                  </a:extLst>
                </a:gridCol>
                <a:gridCol w="785285">
                  <a:extLst>
                    <a:ext uri="{9D8B030D-6E8A-4147-A177-3AD203B41FA5}">
                      <a16:colId xmlns:a16="http://schemas.microsoft.com/office/drawing/2014/main" val="736367989"/>
                    </a:ext>
                  </a:extLst>
                </a:gridCol>
                <a:gridCol w="859515">
                  <a:extLst>
                    <a:ext uri="{9D8B030D-6E8A-4147-A177-3AD203B41FA5}">
                      <a16:colId xmlns:a16="http://schemas.microsoft.com/office/drawing/2014/main" val="81396227"/>
                    </a:ext>
                  </a:extLst>
                </a:gridCol>
                <a:gridCol w="922027">
                  <a:extLst>
                    <a:ext uri="{9D8B030D-6E8A-4147-A177-3AD203B41FA5}">
                      <a16:colId xmlns:a16="http://schemas.microsoft.com/office/drawing/2014/main" val="1024158833"/>
                    </a:ext>
                  </a:extLst>
                </a:gridCol>
              </a:tblGrid>
              <a:tr h="7336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Description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MS Total Weight (Kg)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FRP Weight (Kg)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% Difference in Weight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3793"/>
                  </a:ext>
                </a:extLst>
              </a:tr>
              <a:tr h="39283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Air tank Mounting bracket Short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3.811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2.16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43.34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33088"/>
                  </a:ext>
                </a:extLst>
              </a:tr>
              <a:tr h="39283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Air tank Mounting bracket Long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5.829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3.55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32.80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82166"/>
                  </a:ext>
                </a:extLst>
              </a:tr>
            </a:tbl>
          </a:graphicData>
        </a:graphic>
      </p:graphicFrame>
      <p:sp>
        <p:nvSpPr>
          <p:cNvPr id="36" name="Rectangle 4" descr="Canvas"/>
          <p:cNvSpPr>
            <a:spLocks noChangeArrowheads="1"/>
          </p:cNvSpPr>
          <p:nvPr/>
        </p:nvSpPr>
        <p:spPr bwMode="auto">
          <a:xfrm>
            <a:off x="107504" y="2524613"/>
            <a:ext cx="4191000" cy="14711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Design Steps: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Component Concept generation.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Generation 3D CAD model.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Analysis of Concepts, optimization of each concepts for mass.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Pugh matrix for comparing concepts in terms of Mass, manufacturability, cost and Selection Of Final Concept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Manufacturing Feasibility and Cost Analysis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Design Optimization and Final design</a:t>
            </a:r>
            <a:endParaRPr lang="en-US" sz="1000" dirty="0"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869295"/>
            <a:ext cx="3865051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50" y="3612371"/>
            <a:ext cx="3865051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" name="Rectangle 6" descr="Newsprint"/>
          <p:cNvSpPr>
            <a:spLocks noChangeArrowheads="1"/>
          </p:cNvSpPr>
          <p:nvPr/>
        </p:nvSpPr>
        <p:spPr bwMode="auto">
          <a:xfrm>
            <a:off x="5940152" y="3104091"/>
            <a:ext cx="2232248" cy="196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Air tank Mounting bracket Short</a:t>
            </a:r>
          </a:p>
        </p:txBody>
      </p:sp>
      <p:sp>
        <p:nvSpPr>
          <p:cNvPr id="38" name="Rectangle 6" descr="Newsprint"/>
          <p:cNvSpPr>
            <a:spLocks noChangeArrowheads="1"/>
          </p:cNvSpPr>
          <p:nvPr/>
        </p:nvSpPr>
        <p:spPr bwMode="auto">
          <a:xfrm>
            <a:off x="5940152" y="5857797"/>
            <a:ext cx="2232248" cy="196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Air tank Mounting bracket Long</a:t>
            </a:r>
          </a:p>
        </p:txBody>
      </p:sp>
      <p:sp>
        <p:nvSpPr>
          <p:cNvPr id="39" name="Rectangle 4" descr="Canvas"/>
          <p:cNvSpPr>
            <a:spLocks noChangeArrowheads="1"/>
          </p:cNvSpPr>
          <p:nvPr/>
        </p:nvSpPr>
        <p:spPr bwMode="auto">
          <a:xfrm>
            <a:off x="76200" y="4110925"/>
            <a:ext cx="4495800" cy="18383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Conclusion: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The total mass reduction achieved in the modified case are 1651 gm for </a:t>
            </a: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Air tank Mounting bracket Short</a:t>
            </a: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 and 2279 gm for Air tank Mounting bracket Long.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Overall mass reduction for </a:t>
            </a: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Air tank Mounting bracket Short</a:t>
            </a: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 : 43.34% and for Air tank Mounting bracket Long : 32.80% 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Improves power to weight ratio.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Cost reduction per Product by 18%.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Simplifies assembly of the system.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Reduces production cost, inventory and labour cost etc.</a:t>
            </a:r>
          </a:p>
        </p:txBody>
      </p:sp>
    </p:spTree>
    <p:extLst>
      <p:ext uri="{BB962C8B-B14F-4D97-AF65-F5344CB8AC3E}">
        <p14:creationId xmlns:p14="http://schemas.microsoft.com/office/powerpoint/2010/main" val="121804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76200" y="260649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Battery and Wheel Mounting 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107504" y="870476"/>
          <a:ext cx="4176466" cy="1550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639">
                  <a:extLst>
                    <a:ext uri="{9D8B030D-6E8A-4147-A177-3AD203B41FA5}">
                      <a16:colId xmlns:a16="http://schemas.microsoft.com/office/drawing/2014/main" val="2216078840"/>
                    </a:ext>
                  </a:extLst>
                </a:gridCol>
                <a:gridCol w="785285">
                  <a:extLst>
                    <a:ext uri="{9D8B030D-6E8A-4147-A177-3AD203B41FA5}">
                      <a16:colId xmlns:a16="http://schemas.microsoft.com/office/drawing/2014/main" val="736367989"/>
                    </a:ext>
                  </a:extLst>
                </a:gridCol>
                <a:gridCol w="859515">
                  <a:extLst>
                    <a:ext uri="{9D8B030D-6E8A-4147-A177-3AD203B41FA5}">
                      <a16:colId xmlns:a16="http://schemas.microsoft.com/office/drawing/2014/main" val="81396227"/>
                    </a:ext>
                  </a:extLst>
                </a:gridCol>
                <a:gridCol w="922027">
                  <a:extLst>
                    <a:ext uri="{9D8B030D-6E8A-4147-A177-3AD203B41FA5}">
                      <a16:colId xmlns:a16="http://schemas.microsoft.com/office/drawing/2014/main" val="1024158833"/>
                    </a:ext>
                  </a:extLst>
                </a:gridCol>
              </a:tblGrid>
              <a:tr h="7336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Description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MS Total Weight (Kg)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FRP Weight (Kg)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% Difference in Weight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3793"/>
                  </a:ext>
                </a:extLst>
              </a:tr>
              <a:tr h="412877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sz="1100" dirty="0">
                          <a:latin typeface="Lucida Sans Unicode" pitchFamily="34" charset="0"/>
                          <a:ea typeface="Lucida Sans Unicode" pitchFamily="34" charset="0"/>
                          <a:cs typeface="Lucida Sans Unicode" pitchFamily="34" charset="0"/>
                        </a:rPr>
                        <a:t>Battery Mounting Assembly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9.614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5.83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39.40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33088"/>
                  </a:ext>
                </a:extLst>
              </a:tr>
              <a:tr h="39283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SWC Assembly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17.5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6.09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65.18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82166"/>
                  </a:ext>
                </a:extLst>
              </a:tr>
            </a:tbl>
          </a:graphicData>
        </a:graphic>
      </p:graphicFrame>
      <p:sp>
        <p:nvSpPr>
          <p:cNvPr id="36" name="Rectangle 4" descr="Canvas"/>
          <p:cNvSpPr>
            <a:spLocks noChangeArrowheads="1"/>
          </p:cNvSpPr>
          <p:nvPr/>
        </p:nvSpPr>
        <p:spPr bwMode="auto">
          <a:xfrm>
            <a:off x="107504" y="2524613"/>
            <a:ext cx="4191000" cy="14711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Design Steps: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Component Concept generation.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Generation 3D CAD model.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Analysis of Concepts, optimization of each concepts for mass.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Pugh matrix for comparing concepts in terms of Mass, manufacturability, cost and Selection Of Final Concept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Manufacturing Feasibility and Cost Analysis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Design Optimization and Final design</a:t>
            </a:r>
            <a:endParaRPr lang="en-US" sz="1000" dirty="0"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869298"/>
            <a:ext cx="3865051" cy="21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50" y="3612374"/>
            <a:ext cx="3865051" cy="21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" name="Rectangle 6" descr="Newsprint"/>
          <p:cNvSpPr>
            <a:spLocks noChangeArrowheads="1"/>
          </p:cNvSpPr>
          <p:nvPr/>
        </p:nvSpPr>
        <p:spPr bwMode="auto">
          <a:xfrm>
            <a:off x="5820449" y="3081839"/>
            <a:ext cx="2232248" cy="196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Battery Mounting Assembly</a:t>
            </a:r>
          </a:p>
        </p:txBody>
      </p:sp>
      <p:sp>
        <p:nvSpPr>
          <p:cNvPr id="38" name="Rectangle 6" descr="Newsprint"/>
          <p:cNvSpPr>
            <a:spLocks noChangeArrowheads="1"/>
          </p:cNvSpPr>
          <p:nvPr/>
        </p:nvSpPr>
        <p:spPr bwMode="auto">
          <a:xfrm>
            <a:off x="5820449" y="5846015"/>
            <a:ext cx="2232248" cy="196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SWC Assembly</a:t>
            </a:r>
          </a:p>
        </p:txBody>
      </p:sp>
      <p:sp>
        <p:nvSpPr>
          <p:cNvPr id="39" name="Rectangle 4" descr="Canvas"/>
          <p:cNvSpPr>
            <a:spLocks noChangeArrowheads="1"/>
          </p:cNvSpPr>
          <p:nvPr/>
        </p:nvSpPr>
        <p:spPr bwMode="auto">
          <a:xfrm>
            <a:off x="76200" y="4110927"/>
            <a:ext cx="4495800" cy="16614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Conclusion: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The total mass reduction achieved in the modified case are  3.78 kg for </a:t>
            </a: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Battery Mounting Assembly </a:t>
            </a: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and 11.41 kg for </a:t>
            </a: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SWC Assembly</a:t>
            </a: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Overall mass reduction for </a:t>
            </a: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Battery Mounting Assembly </a:t>
            </a: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: 39.40 % and for </a:t>
            </a: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SWC Assembly</a:t>
            </a: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 : 65.18% 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Improves power to weight ratio.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Cost reduction per Product by 18%.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Simplifies assembly of the system.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Reduces production cost, inventory and labour cost etc.</a:t>
            </a:r>
          </a:p>
        </p:txBody>
      </p:sp>
    </p:spTree>
    <p:extLst>
      <p:ext uri="{BB962C8B-B14F-4D97-AF65-F5344CB8AC3E}">
        <p14:creationId xmlns:p14="http://schemas.microsoft.com/office/powerpoint/2010/main" val="327977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DB05-CF12-4592-B7D3-49FA778BF8F1}" type="slidenum">
              <a:rPr lang="en-IN" smtClean="0"/>
              <a:t>11</a:t>
            </a:fld>
            <a:endParaRPr lang="en-IN"/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76200" y="260648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dirty="0"/>
              <a:t>Muffler Mounting 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107504" y="870476"/>
          <a:ext cx="4176466" cy="1126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639">
                  <a:extLst>
                    <a:ext uri="{9D8B030D-6E8A-4147-A177-3AD203B41FA5}">
                      <a16:colId xmlns:a16="http://schemas.microsoft.com/office/drawing/2014/main" val="2216078840"/>
                    </a:ext>
                  </a:extLst>
                </a:gridCol>
                <a:gridCol w="785285">
                  <a:extLst>
                    <a:ext uri="{9D8B030D-6E8A-4147-A177-3AD203B41FA5}">
                      <a16:colId xmlns:a16="http://schemas.microsoft.com/office/drawing/2014/main" val="736367989"/>
                    </a:ext>
                  </a:extLst>
                </a:gridCol>
                <a:gridCol w="859515">
                  <a:extLst>
                    <a:ext uri="{9D8B030D-6E8A-4147-A177-3AD203B41FA5}">
                      <a16:colId xmlns:a16="http://schemas.microsoft.com/office/drawing/2014/main" val="81396227"/>
                    </a:ext>
                  </a:extLst>
                </a:gridCol>
                <a:gridCol w="922027">
                  <a:extLst>
                    <a:ext uri="{9D8B030D-6E8A-4147-A177-3AD203B41FA5}">
                      <a16:colId xmlns:a16="http://schemas.microsoft.com/office/drawing/2014/main" val="1024158833"/>
                    </a:ext>
                  </a:extLst>
                </a:gridCol>
              </a:tblGrid>
              <a:tr h="7336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Description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MS Total Weight (Kg)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FRP Weight (Kg)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% Difference in Weight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3793"/>
                  </a:ext>
                </a:extLst>
              </a:tr>
              <a:tr h="39283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Air tank Mounting bracket Short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3.646</a:t>
                      </a: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1.9</a:t>
                      </a:r>
                    </a:p>
                  </a:txBody>
                  <a:tcPr marL="9525" marR="9525" marT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Lucida Sans Unicode" pitchFamily="34" charset="0"/>
                          <a:ea typeface="+mn-ea"/>
                          <a:cs typeface="Arial" charset="0"/>
                        </a:rPr>
                        <a:t>47.88</a:t>
                      </a:r>
                    </a:p>
                  </a:txBody>
                  <a:tcPr marL="9525" marR="9525" marT="9525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633088"/>
                  </a:ext>
                </a:extLst>
              </a:tr>
            </a:tbl>
          </a:graphicData>
        </a:graphic>
      </p:graphicFrame>
      <p:sp>
        <p:nvSpPr>
          <p:cNvPr id="36" name="Rectangle 4" descr="Canvas"/>
          <p:cNvSpPr>
            <a:spLocks noChangeArrowheads="1"/>
          </p:cNvSpPr>
          <p:nvPr/>
        </p:nvSpPr>
        <p:spPr bwMode="auto">
          <a:xfrm>
            <a:off x="107504" y="2524613"/>
            <a:ext cx="4191000" cy="14711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Design Steps: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Component Concept generation.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  <a:cs typeface="Lucida Sans Unicode" pitchFamily="34" charset="0"/>
              </a:rPr>
              <a:t>Generation 3D CAD model.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Analysis of Concepts, optimization of each concepts for mass.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Pugh matrix for comparing concepts in terms of Mass, manufacturability, cost and Selection Of Final Concept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Manufacturing Feasibility and Cost Analysis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US" altLang="ja-JP" sz="1000" dirty="0">
                <a:latin typeface="Lucida Sans Unicode" pitchFamily="34" charset="0"/>
              </a:rPr>
              <a:t>Design Optimization and Final design</a:t>
            </a:r>
            <a:endParaRPr lang="en-US" sz="1000" dirty="0">
              <a:latin typeface="Lucida Sans Unicode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51" y="869298"/>
            <a:ext cx="3865049" cy="21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" name="Rectangle 6" descr="Newsprint"/>
          <p:cNvSpPr>
            <a:spLocks noChangeArrowheads="1"/>
          </p:cNvSpPr>
          <p:nvPr/>
        </p:nvSpPr>
        <p:spPr bwMode="auto">
          <a:xfrm>
            <a:off x="5940152" y="3104091"/>
            <a:ext cx="2232248" cy="196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latin typeface="Lucida Sans Unicode" pitchFamily="34" charset="0"/>
                <a:ea typeface="Lucida Sans Unicode" pitchFamily="34" charset="0"/>
                <a:cs typeface="Lucida Sans Unicode" pitchFamily="34" charset="0"/>
              </a:rPr>
              <a:t>Muffler Mounting</a:t>
            </a:r>
          </a:p>
        </p:txBody>
      </p:sp>
      <p:sp>
        <p:nvSpPr>
          <p:cNvPr id="39" name="Rectangle 4" descr="Canvas"/>
          <p:cNvSpPr>
            <a:spLocks noChangeArrowheads="1"/>
          </p:cNvSpPr>
          <p:nvPr/>
        </p:nvSpPr>
        <p:spPr bwMode="auto">
          <a:xfrm>
            <a:off x="76200" y="4110927"/>
            <a:ext cx="4495800" cy="16614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17472" indent="-117472">
              <a:lnSpc>
                <a:spcPct val="110000"/>
              </a:lnSpc>
            </a:pPr>
            <a:r>
              <a:rPr lang="en-US" b="1" dirty="0"/>
              <a:t>Conclusion: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The total mass reduction achieved in the modified case is 1.746 kg.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Overall 47.88 % mass reduction.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Improves power to weight ratio. 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Cost reduction per Product by 18%.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Simplifies assembly of the system.</a:t>
            </a:r>
          </a:p>
          <a:p>
            <a:pPr marL="117472" indent="-117472">
              <a:lnSpc>
                <a:spcPct val="110000"/>
              </a:lnSpc>
              <a:buFontTx/>
              <a:buChar char="•"/>
            </a:pPr>
            <a:r>
              <a:rPr lang="en-IN" altLang="ja-JP" sz="1000" dirty="0">
                <a:latin typeface="Lucida Sans Unicode" pitchFamily="34" charset="0"/>
                <a:cs typeface="Lucida Sans Unicode" pitchFamily="34" charset="0"/>
              </a:rPr>
              <a:t>Reduces production cost, inventory and labour cost etc.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97" y="3726635"/>
            <a:ext cx="3866400" cy="18682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232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2503</TotalTime>
  <Words>1229</Words>
  <Application>Microsoft Office PowerPoint</Application>
  <PresentationFormat>On-screen Show (4:3)</PresentationFormat>
  <Paragraphs>226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Lucida Sans Unicode</vt:lpstr>
      <vt:lpstr>Wingdings</vt:lpstr>
      <vt:lpstr>Office Theme</vt:lpstr>
      <vt:lpstr>Automotive Component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Automotive Component</dc:title>
  <dc:creator>ADMIN</dc:creator>
  <cp:lastModifiedBy>Pradeep Mahalik</cp:lastModifiedBy>
  <cp:revision>7</cp:revision>
  <dcterms:created xsi:type="dcterms:W3CDTF">2017-07-12T04:46:25Z</dcterms:created>
  <dcterms:modified xsi:type="dcterms:W3CDTF">2023-11-10T18:16:18Z</dcterms:modified>
</cp:coreProperties>
</file>