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_rels/presentation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9.jpeg" ContentType="image/jpeg"/>
  <Override PartName="/ppt/media/image13.jpeg" ContentType="image/jpeg"/>
  <Override PartName="/ppt/media/image8.jpeg" ContentType="image/jpeg"/>
  <Override PartName="/ppt/media/image10.jpeg" ContentType="image/jpeg"/>
  <Override PartName="/ppt/media/image12.jpeg" ContentType="image/jpeg"/>
  <Override PartName="/ppt/media/image11.png" ContentType="image/png"/>
  <Override PartName="/ppt/media/image19.jpeg" ContentType="image/jpeg"/>
  <Override PartName="/ppt/media/image7.jpeg" ContentType="image/jpeg"/>
  <Override PartName="/ppt/media/image6.jpeg" ContentType="image/jpeg"/>
  <Override PartName="/ppt/media/image27.jpeg" ContentType="image/jpeg"/>
  <Override PartName="/ppt/media/image5.jpeg" ContentType="image/jpeg"/>
  <Override PartName="/ppt/media/image26.jpeg" ContentType="image/jpeg"/>
  <Override PartName="/ppt/media/image4.jpeg" ContentType="image/jpeg"/>
  <Override PartName="/ppt/media/image25.jpeg" ContentType="image/jpeg"/>
  <Override PartName="/ppt/media/image21.jpeg" ContentType="image/jpeg"/>
  <Override PartName="/ppt/media/image16.jpeg" ContentType="image/jpeg"/>
  <Override PartName="/ppt/media/image20.jpeg" ContentType="image/jpeg"/>
  <Override PartName="/ppt/media/image15.jpeg" ContentType="image/jpeg"/>
  <Override PartName="/ppt/media/image18.jpeg" ContentType="image/jpeg"/>
  <Override PartName="/ppt/media/image17.jpeg" ContentType="image/jpeg"/>
  <Override PartName="/ppt/media/image14.jpeg" ContentType="image/jpeg"/>
  <Override PartName="/ppt/media/image22.jpeg" ContentType="image/jpeg"/>
  <Override PartName="/ppt/media/image1.jpeg" ContentType="image/jpeg"/>
  <Override PartName="/ppt/media/image23.jpeg" ContentType="image/jpeg"/>
  <Override PartName="/ppt/media/image2.jpeg" ContentType="image/jpeg"/>
  <Override PartName="/ppt/media/image24.jpeg" ContentType="image/jpeg"/>
  <Override PartName="/ppt/media/image3.jpeg" ContentType="image/jpeg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23880" y="1709640"/>
            <a:ext cx="7886520" cy="285228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Click to edit </a:t>
            </a: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Master title </a:t>
            </a: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style</a:t>
            </a:r>
            <a:endParaRPr b="0" lang="en-US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23880" y="4589640"/>
            <a:ext cx="7886520" cy="149976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Edit Master text styles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ACDA59CA-135C-448D-9A9C-B2E914A6854D}" type="datetime">
              <a:rPr b="0" lang="en-IN" sz="1200" spc="-1" strike="noStrike">
                <a:solidFill>
                  <a:srgbClr val="8b8b8b"/>
                </a:solidFill>
                <a:latin typeface="Calibri"/>
              </a:rPr>
              <a:t>19/10/24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83942EB-9127-4E35-B8CC-80DC29C72C67}" type="slidenum">
              <a:rPr b="0" lang="en-IN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Clic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k 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to 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edi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t 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Ma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ste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r 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titl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e 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styl</a:t>
            </a: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Edit Master text styles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780F293-9550-4E7A-8B1B-CEFB69292F10}" type="datetime">
              <a:rPr b="0" lang="en-IN" sz="1200" spc="-1" strike="noStrike">
                <a:solidFill>
                  <a:srgbClr val="8b8b8b"/>
                </a:solidFill>
                <a:latin typeface="Calibri"/>
              </a:rPr>
              <a:t>19/10/24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7AB24788-F3ED-40DC-AAAD-83DE97B22895}" type="slidenum">
              <a:rPr b="0" lang="en-IN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A018953-E861-40C8-814E-084E5E26D83C}" type="datetime">
              <a:rPr b="0" lang="en-IN" sz="1200" spc="-1" strike="noStrike">
                <a:solidFill>
                  <a:srgbClr val="8b8b8b"/>
                </a:solidFill>
                <a:latin typeface="Calibri"/>
              </a:rPr>
              <a:t>19/10/24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97365BA-46A3-4C8D-A7A3-766C667DE320}" type="slidenum">
              <a:rPr b="0" lang="en-IN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2B30041-FF09-4DAD-A866-A2826CFCE374}" type="datetime">
              <a:rPr b="0" lang="en-IN" sz="1200" spc="-1" strike="noStrike">
                <a:solidFill>
                  <a:srgbClr val="8b8b8b"/>
                </a:solidFill>
                <a:latin typeface="Calibri"/>
              </a:rPr>
              <a:t>19/10/24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82C80A4D-BB92-419B-8E68-FF922A2F24CE}" type="slidenum">
              <a:rPr b="0" lang="en-IN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4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4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image" Target="../media/image24.jpeg"/><Relationship Id="rId4" Type="http://schemas.openxmlformats.org/officeDocument/2006/relationships/slideLayout" Target="../slideLayouts/slideLayout4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4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623880" y="1709640"/>
            <a:ext cx="7886520" cy="2852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1" lang="en-US" sz="4800" spc="-1" strike="noStrike">
                <a:solidFill>
                  <a:srgbClr val="000000"/>
                </a:solidFill>
                <a:latin typeface="Calibri Light"/>
              </a:rPr>
              <a:t>Solar Structure</a:t>
            </a:r>
            <a:endParaRPr b="0" lang="en-US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623880" y="4589640"/>
            <a:ext cx="7886520" cy="14997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152280" y="1143000"/>
            <a:ext cx="2437920" cy="456840"/>
          </a:xfrm>
          <a:prstGeom prst="rect">
            <a:avLst/>
          </a:prstGeom>
          <a:gradFill rotWithShape="0">
            <a:gsLst>
              <a:gs pos="0">
                <a:srgbClr val="9d9d9d"/>
              </a:gs>
              <a:gs pos="100000">
                <a:srgbClr val="909090"/>
              </a:gs>
            </a:gsLst>
            <a:lin ang="5400000"/>
          </a:gra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3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Tahoma"/>
                <a:ea typeface="Tahoma"/>
              </a:rPr>
              <a:t>Customer Overview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152280" y="1763640"/>
            <a:ext cx="47239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Segoe UI"/>
              </a:rPr>
              <a:t>A Leading Solar Structure Company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8" name="CustomShape 3"/>
          <p:cNvSpPr/>
          <p:nvPr/>
        </p:nvSpPr>
        <p:spPr>
          <a:xfrm>
            <a:off x="108000" y="2438280"/>
            <a:ext cx="3015720" cy="456840"/>
          </a:xfrm>
          <a:prstGeom prst="rect">
            <a:avLst/>
          </a:prstGeom>
          <a:solidFill>
            <a:srgbClr val="5886b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30000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         </a:t>
            </a: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Management Challenges</a:t>
            </a: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	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69" name="CustomShape 4"/>
          <p:cNvSpPr/>
          <p:nvPr/>
        </p:nvSpPr>
        <p:spPr>
          <a:xfrm>
            <a:off x="3124080" y="2438280"/>
            <a:ext cx="2895120" cy="456840"/>
          </a:xfrm>
          <a:prstGeom prst="rect">
            <a:avLst/>
          </a:prstGeom>
          <a:solidFill>
            <a:srgbClr val="6bb85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30000"/>
              </a:lnSpc>
            </a:pPr>
            <a:r>
              <a:rPr b="1" lang="en-US" sz="1200" spc="-1" strike="noStrike">
                <a:solidFill>
                  <a:srgbClr val="fffaee"/>
                </a:solidFill>
                <a:latin typeface="Tahoma"/>
                <a:ea typeface="Tahoma"/>
              </a:rPr>
              <a:t>PCPL Approach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70" name="CustomShape 5"/>
          <p:cNvSpPr/>
          <p:nvPr/>
        </p:nvSpPr>
        <p:spPr>
          <a:xfrm>
            <a:off x="6019920" y="2438280"/>
            <a:ext cx="3015720" cy="456840"/>
          </a:xfrm>
          <a:prstGeom prst="rect">
            <a:avLst/>
          </a:prstGeom>
          <a:solidFill>
            <a:srgbClr val="c1c64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Value Delivered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71" name="Line 6"/>
          <p:cNvSpPr/>
          <p:nvPr/>
        </p:nvSpPr>
        <p:spPr>
          <a:xfrm>
            <a:off x="3124080" y="2895480"/>
            <a:ext cx="0" cy="358128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2" name="Line 7"/>
          <p:cNvSpPr/>
          <p:nvPr/>
        </p:nvSpPr>
        <p:spPr>
          <a:xfrm>
            <a:off x="6019560" y="2895480"/>
            <a:ext cx="0" cy="358128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173" name="CustomShape 8"/>
          <p:cNvSpPr/>
          <p:nvPr/>
        </p:nvSpPr>
        <p:spPr>
          <a:xfrm>
            <a:off x="200160" y="2971800"/>
            <a:ext cx="2695320" cy="2966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90000" tIns="45000" bIns="45000">
            <a:noAutofit/>
          </a:bodyPr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To launch the Solar structure with competitive price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Ensure that the target price of commodities is in line with the budgeted price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Ease of Assembly time at onsite to reduce labor cost and other hidden cost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Ensure Customer satisfaction with lower price at high durability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174" name="CustomShape 9"/>
          <p:cNvSpPr/>
          <p:nvPr/>
        </p:nvSpPr>
        <p:spPr>
          <a:xfrm>
            <a:off x="6197760" y="2971800"/>
            <a:ext cx="2641320" cy="30078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90000" tIns="45000" bIns="45000">
            <a:noAutofit/>
          </a:bodyPr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Identified  savings (Cost and Weight) in product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Overall 20 % cost reduction  achieved as compared to base cost data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Overall 46.48% mass reduction</a:t>
            </a:r>
            <a:endParaRPr b="0" lang="en-US" sz="1200" spc="-1" strike="noStrike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1199"/>
              </a:spcAf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 marL="176040" indent="-175680">
              <a:lnSpc>
                <a:spcPct val="100000"/>
              </a:lnSpc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 marL="176040" indent="-17568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3c5658"/>
                </a:solidFill>
                <a:latin typeface="Tahoma"/>
                <a:ea typeface="Tahoma"/>
              </a:rPr>
              <a:t> 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75" name="CustomShape 10"/>
          <p:cNvSpPr/>
          <p:nvPr/>
        </p:nvSpPr>
        <p:spPr>
          <a:xfrm>
            <a:off x="3124080" y="2971800"/>
            <a:ext cx="2819160" cy="2977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90000" tIns="45000" bIns="45000">
            <a:noAutofit/>
          </a:bodyPr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From the available CAD data and technical specifications, prepare the BOM.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Develop the manufacturing process plan for each component based on the commodity -  Pultrusion, Assembly, Hand Molding &amp; fabrication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Preparing the  Should-Cost models for all individual components in the assembly.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Generation of the  assembly cost model.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</p:txBody>
      </p:sp>
      <p:pic>
        <p:nvPicPr>
          <p:cNvPr id="176" name="Picture 2" descr=""/>
          <p:cNvPicPr/>
          <p:nvPr/>
        </p:nvPicPr>
        <p:blipFill>
          <a:blip r:embed="rId1"/>
          <a:stretch/>
        </p:blipFill>
        <p:spPr>
          <a:xfrm>
            <a:off x="5181480" y="1378440"/>
            <a:ext cx="1566720" cy="876960"/>
          </a:xfrm>
          <a:prstGeom prst="rect">
            <a:avLst/>
          </a:prstGeom>
          <a:ln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177" name="Picture 3" descr=""/>
          <p:cNvPicPr/>
          <p:nvPr/>
        </p:nvPicPr>
        <p:blipFill>
          <a:blip r:embed="rId2"/>
          <a:stretch/>
        </p:blipFill>
        <p:spPr>
          <a:xfrm>
            <a:off x="7063920" y="1378800"/>
            <a:ext cx="1774800" cy="914040"/>
          </a:xfrm>
          <a:prstGeom prst="rect">
            <a:avLst/>
          </a:prstGeom>
          <a:ln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sp>
        <p:nvSpPr>
          <p:cNvPr id="178" name="CustomShape 11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 cap="all">
                <a:solidFill>
                  <a:srgbClr val="000000"/>
                </a:solidFill>
                <a:latin typeface="Arial"/>
              </a:rPr>
              <a:t>COST ANALYSIS PROJECTS 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Line 1"/>
          <p:cNvSpPr/>
          <p:nvPr/>
        </p:nvSpPr>
        <p:spPr>
          <a:xfrm>
            <a:off x="4419360" y="1110600"/>
            <a:ext cx="0" cy="30384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180" name="CustomShape 2"/>
          <p:cNvSpPr/>
          <p:nvPr/>
        </p:nvSpPr>
        <p:spPr>
          <a:xfrm>
            <a:off x="-349200" y="1008000"/>
            <a:ext cx="2852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Customers Objective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1" name="CustomShape 3"/>
          <p:cNvSpPr/>
          <p:nvPr/>
        </p:nvSpPr>
        <p:spPr>
          <a:xfrm>
            <a:off x="4146480" y="1008000"/>
            <a:ext cx="2317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PCPL’s Solution 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2" name="CustomShape 4"/>
          <p:cNvSpPr/>
          <p:nvPr/>
        </p:nvSpPr>
        <p:spPr>
          <a:xfrm>
            <a:off x="0" y="1307520"/>
            <a:ext cx="4419360" cy="185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499"/>
              </a:spcBef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Mass and Cost Effective Rotating Solar Structure Design for a solar energy organization using advanced FRP Product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Calibri"/>
              </a:rPr>
              <a:t>Design Phases :</a:t>
            </a:r>
            <a:endParaRPr b="0" lang="en-US" sz="16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Concept Design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Proto Phase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Manufacturing Phase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Calibri"/>
              </a:rPr>
              <a:t>Duration: </a:t>
            </a: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1.5 months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Calibri"/>
              </a:rPr>
              <a:t>Software used: </a:t>
            </a: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Solidworks 2016 and Ansys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                                  </a:t>
            </a: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(</a:t>
            </a:r>
            <a:r>
              <a:rPr b="1" i="1" lang="en-US" sz="1000" spc="-1" strike="noStrike">
                <a:solidFill>
                  <a:srgbClr val="000000"/>
                </a:solidFill>
                <a:latin typeface="Lucida Sans Unicode"/>
              </a:rPr>
              <a:t>Our partner Company did the iteration</a:t>
            </a: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)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83" name="CustomShape 5"/>
          <p:cNvSpPr/>
          <p:nvPr/>
        </p:nvSpPr>
        <p:spPr>
          <a:xfrm>
            <a:off x="-202680" y="3024720"/>
            <a:ext cx="22248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Inputs Provided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4" name="CustomShape 6"/>
          <p:cNvSpPr/>
          <p:nvPr/>
        </p:nvSpPr>
        <p:spPr>
          <a:xfrm>
            <a:off x="76320" y="3358080"/>
            <a:ext cx="434304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</a:pPr>
            <a:r>
              <a:rPr b="0" lang="en-IN" sz="1000" spc="-1" strike="noStrike">
                <a:solidFill>
                  <a:srgbClr val="000000"/>
                </a:solidFill>
                <a:latin typeface="Lucida Sans Unicode"/>
              </a:rPr>
              <a:t>Reference data of (CAD Data-2D/3D)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</a:pPr>
            <a:r>
              <a:rPr b="0" lang="en-IN" sz="1000" spc="-1" strike="noStrike">
                <a:solidFill>
                  <a:srgbClr val="000000"/>
                </a:solidFill>
                <a:latin typeface="Lucida Sans Unicode"/>
              </a:rPr>
              <a:t>Carry-over parts CAD-2D/3D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</a:pPr>
            <a:r>
              <a:rPr b="0" lang="en-IN" sz="1000" spc="-1" strike="noStrike">
                <a:solidFill>
                  <a:srgbClr val="000000"/>
                </a:solidFill>
                <a:latin typeface="Lucida Sans Unicode"/>
              </a:rPr>
              <a:t>Exploded views of Assembly (Images)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</a:pPr>
            <a:r>
              <a:rPr b="0" lang="en-IN" sz="1000" spc="-1" strike="noStrike">
                <a:solidFill>
                  <a:srgbClr val="000000"/>
                </a:solidFill>
                <a:latin typeface="Lucida Sans Unicode"/>
              </a:rPr>
              <a:t>Bill of Material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85" name="CustomShape 7"/>
          <p:cNvSpPr/>
          <p:nvPr/>
        </p:nvSpPr>
        <p:spPr>
          <a:xfrm>
            <a:off x="4495680" y="1290240"/>
            <a:ext cx="4571640" cy="1766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Initial concept design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Generate CAD model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FEA simulation for Wind Load IS-875, 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Detail design ready with  CAD models, thickness and fillets provided, Manufacturability with Composite rules.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Detailed engineering 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Manufacturing drawing 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Complete clash and interference analysis</a:t>
            </a:r>
            <a:endParaRPr b="0" lang="en-US" sz="1000" spc="-1" strike="noStrike">
              <a:latin typeface="Arial"/>
            </a:endParaRPr>
          </a:p>
        </p:txBody>
      </p:sp>
      <p:pic>
        <p:nvPicPr>
          <p:cNvPr id="186" name="Picture 16" descr=""/>
          <p:cNvPicPr/>
          <p:nvPr/>
        </p:nvPicPr>
        <p:blipFill>
          <a:blip r:embed="rId1"/>
          <a:stretch/>
        </p:blipFill>
        <p:spPr>
          <a:xfrm>
            <a:off x="77760" y="4149000"/>
            <a:ext cx="3607560" cy="2016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7" name="CustomShape 8"/>
          <p:cNvSpPr/>
          <p:nvPr/>
        </p:nvSpPr>
        <p:spPr>
          <a:xfrm>
            <a:off x="3801600" y="4869000"/>
            <a:ext cx="1160280" cy="50364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50000">
                <a:srgbClr val="000000"/>
              </a:gs>
              <a:gs pos="100000">
                <a:srgbClr val="4b4b4b"/>
              </a:gs>
            </a:gsLst>
            <a:lin ang="16200000"/>
          </a:gra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/>
        </p:style>
      </p:sp>
      <p:pic>
        <p:nvPicPr>
          <p:cNvPr id="188" name="Picture 3" descr=""/>
          <p:cNvPicPr/>
          <p:nvPr/>
        </p:nvPicPr>
        <p:blipFill>
          <a:blip r:embed="rId2"/>
          <a:stretch/>
        </p:blipFill>
        <p:spPr>
          <a:xfrm>
            <a:off x="5078160" y="4149000"/>
            <a:ext cx="3607560" cy="2016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9" name="CustomShape 9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Solar Structure : Stationary 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35" descr=""/>
          <p:cNvPicPr/>
          <p:nvPr/>
        </p:nvPicPr>
        <p:blipFill>
          <a:blip r:embed="rId1"/>
          <a:stretch/>
        </p:blipFill>
        <p:spPr>
          <a:xfrm>
            <a:off x="1756800" y="942840"/>
            <a:ext cx="3030840" cy="169380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grpSp>
        <p:nvGrpSpPr>
          <p:cNvPr id="191" name="Group 1"/>
          <p:cNvGrpSpPr/>
          <p:nvPr/>
        </p:nvGrpSpPr>
        <p:grpSpPr>
          <a:xfrm>
            <a:off x="64080" y="3367080"/>
            <a:ext cx="5587920" cy="1966320"/>
            <a:chOff x="64080" y="3367080"/>
            <a:chExt cx="5587920" cy="1966320"/>
          </a:xfrm>
        </p:grpSpPr>
        <p:pic>
          <p:nvPicPr>
            <p:cNvPr id="192" name="Picture 7" descr=""/>
            <p:cNvPicPr/>
            <p:nvPr/>
          </p:nvPicPr>
          <p:blipFill>
            <a:blip r:embed="rId2"/>
            <a:stretch/>
          </p:blipFill>
          <p:spPr>
            <a:xfrm>
              <a:off x="3442320" y="4541760"/>
              <a:ext cx="1417320" cy="791640"/>
            </a:xfrm>
            <a:prstGeom prst="rect">
              <a:avLst/>
            </a:prstGeom>
            <a:ln w="9360">
              <a:solidFill>
                <a:schemeClr val="tx1"/>
              </a:solidFill>
              <a:miter/>
            </a:ln>
          </p:spPr>
        </p:pic>
        <p:pic>
          <p:nvPicPr>
            <p:cNvPr id="193" name="Picture 8" descr=""/>
            <p:cNvPicPr/>
            <p:nvPr/>
          </p:nvPicPr>
          <p:blipFill>
            <a:blip r:embed="rId3"/>
            <a:stretch/>
          </p:blipFill>
          <p:spPr>
            <a:xfrm>
              <a:off x="1766160" y="4538520"/>
              <a:ext cx="1417320" cy="791640"/>
            </a:xfrm>
            <a:prstGeom prst="rect">
              <a:avLst/>
            </a:prstGeom>
            <a:ln w="9360">
              <a:solidFill>
                <a:schemeClr val="tx1"/>
              </a:solidFill>
              <a:miter/>
            </a:ln>
          </p:spPr>
        </p:pic>
        <p:sp>
          <p:nvSpPr>
            <p:cNvPr id="194" name="Line 2"/>
            <p:cNvSpPr/>
            <p:nvPr/>
          </p:nvSpPr>
          <p:spPr>
            <a:xfrm flipH="1">
              <a:off x="1141920" y="3367080"/>
              <a:ext cx="4510080" cy="0"/>
            </a:xfrm>
            <a:prstGeom prst="line">
              <a:avLst/>
            </a:prstGeom>
            <a:ln w="12600">
              <a:solidFill>
                <a:schemeClr val="tx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" name="Line 3"/>
            <p:cNvSpPr/>
            <p:nvPr/>
          </p:nvSpPr>
          <p:spPr>
            <a:xfrm>
              <a:off x="2513520" y="3367080"/>
              <a:ext cx="0" cy="38088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" name="Line 4"/>
            <p:cNvSpPr/>
            <p:nvPr/>
          </p:nvSpPr>
          <p:spPr>
            <a:xfrm>
              <a:off x="1141920" y="3367080"/>
              <a:ext cx="0" cy="38088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" name="CustomShape 5"/>
            <p:cNvSpPr/>
            <p:nvPr/>
          </p:nvSpPr>
          <p:spPr>
            <a:xfrm>
              <a:off x="532440" y="3719520"/>
              <a:ext cx="1114200" cy="33300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Concept 1 Design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198" name="CustomShape 6"/>
            <p:cNvSpPr/>
            <p:nvPr/>
          </p:nvSpPr>
          <p:spPr>
            <a:xfrm>
              <a:off x="2056680" y="3733920"/>
              <a:ext cx="1142640" cy="33300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Concept 2 Design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199" name="CustomShape 7"/>
            <p:cNvSpPr/>
            <p:nvPr/>
          </p:nvSpPr>
          <p:spPr>
            <a:xfrm>
              <a:off x="303840" y="4073400"/>
              <a:ext cx="1218960" cy="33372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Design Changes / New Materials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200" name="CustomShape 8"/>
            <p:cNvSpPr/>
            <p:nvPr/>
          </p:nvSpPr>
          <p:spPr>
            <a:xfrm>
              <a:off x="1904040" y="4073400"/>
              <a:ext cx="1294920" cy="33372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Design Changes / Optimized mass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201" name="CustomShape 9"/>
            <p:cNvSpPr/>
            <p:nvPr/>
          </p:nvSpPr>
          <p:spPr>
            <a:xfrm>
              <a:off x="3580560" y="4076640"/>
              <a:ext cx="1406160" cy="45468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Design Changes / Easy Assembly/ Optimized mass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202" name="Line 10"/>
            <p:cNvSpPr/>
            <p:nvPr/>
          </p:nvSpPr>
          <p:spPr>
            <a:xfrm>
              <a:off x="4037400" y="3367080"/>
              <a:ext cx="0" cy="38088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" name="CustomShape 11"/>
            <p:cNvSpPr/>
            <p:nvPr/>
          </p:nvSpPr>
          <p:spPr>
            <a:xfrm>
              <a:off x="3504240" y="3747960"/>
              <a:ext cx="1142640" cy="33300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Concept 3 Design</a:t>
              </a:r>
              <a:endParaRPr b="0" lang="en-US" sz="800" spc="-1" strike="noStrike">
                <a:latin typeface="Arial"/>
              </a:endParaRPr>
            </a:p>
          </p:txBody>
        </p:sp>
        <p:pic>
          <p:nvPicPr>
            <p:cNvPr id="204" name="Picture 31" descr=""/>
            <p:cNvPicPr/>
            <p:nvPr/>
          </p:nvPicPr>
          <p:blipFill>
            <a:blip r:embed="rId4"/>
            <a:stretch/>
          </p:blipFill>
          <p:spPr>
            <a:xfrm>
              <a:off x="64080" y="4538520"/>
              <a:ext cx="1417320" cy="791640"/>
            </a:xfrm>
            <a:prstGeom prst="rect">
              <a:avLst/>
            </a:prstGeom>
            <a:ln w="9360">
              <a:solidFill>
                <a:schemeClr val="tx1"/>
              </a:solidFill>
              <a:miter/>
            </a:ln>
          </p:spPr>
        </p:pic>
      </p:grpSp>
      <p:grpSp>
        <p:nvGrpSpPr>
          <p:cNvPr id="205" name="Group 12"/>
          <p:cNvGrpSpPr/>
          <p:nvPr/>
        </p:nvGrpSpPr>
        <p:grpSpPr>
          <a:xfrm>
            <a:off x="683640" y="5384520"/>
            <a:ext cx="4824000" cy="1293120"/>
            <a:chOff x="683640" y="5384520"/>
            <a:chExt cx="4824000" cy="1293120"/>
          </a:xfrm>
        </p:grpSpPr>
        <p:sp>
          <p:nvSpPr>
            <p:cNvPr id="206" name="CustomShape 13"/>
            <p:cNvSpPr/>
            <p:nvPr/>
          </p:nvSpPr>
          <p:spPr>
            <a:xfrm>
              <a:off x="1164600" y="6222960"/>
              <a:ext cx="1371240" cy="394200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99"/>
                </a:spcBef>
              </a:pPr>
              <a:r>
                <a:rPr b="1" lang="en-US" sz="1000" spc="-1" strike="noStrike">
                  <a:solidFill>
                    <a:srgbClr val="000000"/>
                  </a:solidFill>
                  <a:latin typeface="Calibri"/>
                </a:rPr>
                <a:t>Mass Optimization</a:t>
              </a:r>
              <a:endParaRPr b="0" lang="en-US" sz="1000" spc="-1" strike="noStrike">
                <a:latin typeface="Arial"/>
              </a:endParaRPr>
            </a:p>
          </p:txBody>
        </p:sp>
        <p:sp>
          <p:nvSpPr>
            <p:cNvPr id="207" name="CustomShape 14"/>
            <p:cNvSpPr/>
            <p:nvPr/>
          </p:nvSpPr>
          <p:spPr>
            <a:xfrm>
              <a:off x="2841120" y="6222960"/>
              <a:ext cx="1142640" cy="454680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601"/>
                </a:spcBef>
              </a:pPr>
              <a:r>
                <a:rPr b="1" lang="en-US" sz="1200" spc="-1" strike="noStrike">
                  <a:solidFill>
                    <a:srgbClr val="000000"/>
                  </a:solidFill>
                  <a:latin typeface="Calibri"/>
                </a:rPr>
                <a:t>Final Design</a:t>
              </a:r>
              <a:endParaRPr b="0" lang="en-US" sz="1200" spc="-1" strike="noStrike">
                <a:latin typeface="Arial"/>
              </a:endParaRPr>
            </a:p>
          </p:txBody>
        </p:sp>
        <p:sp>
          <p:nvSpPr>
            <p:cNvPr id="208" name="Line 15"/>
            <p:cNvSpPr/>
            <p:nvPr/>
          </p:nvSpPr>
          <p:spPr>
            <a:xfrm flipH="1">
              <a:off x="3526560" y="5384520"/>
              <a:ext cx="685800" cy="71136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" name="Line 16"/>
            <p:cNvSpPr/>
            <p:nvPr/>
          </p:nvSpPr>
          <p:spPr>
            <a:xfrm>
              <a:off x="683640" y="5384520"/>
              <a:ext cx="2538360" cy="71136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" name="CustomShape 17"/>
            <p:cNvSpPr/>
            <p:nvPr/>
          </p:nvSpPr>
          <p:spPr>
            <a:xfrm>
              <a:off x="4212720" y="6146640"/>
              <a:ext cx="1294920" cy="394920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99"/>
                </a:spcBef>
              </a:pPr>
              <a:r>
                <a:rPr b="1" lang="en-US" sz="1000" spc="-1" strike="noStrike">
                  <a:solidFill>
                    <a:srgbClr val="000000"/>
                  </a:solidFill>
                  <a:latin typeface="Calibri"/>
                </a:rPr>
                <a:t>Manufacturing feasibility</a:t>
              </a:r>
              <a:endParaRPr b="0" lang="en-US" sz="1000" spc="-1" strike="noStrike">
                <a:latin typeface="Arial"/>
              </a:endParaRPr>
            </a:p>
          </p:txBody>
        </p:sp>
        <p:sp>
          <p:nvSpPr>
            <p:cNvPr id="211" name="Line 18"/>
            <p:cNvSpPr/>
            <p:nvPr/>
          </p:nvSpPr>
          <p:spPr>
            <a:xfrm flipH="1">
              <a:off x="2536200" y="6375240"/>
              <a:ext cx="304560" cy="0"/>
            </a:xfrm>
            <a:prstGeom prst="line">
              <a:avLst/>
            </a:prstGeom>
            <a:ln w="19080">
              <a:solidFill>
                <a:schemeClr val="tx1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Line 19"/>
            <p:cNvSpPr/>
            <p:nvPr/>
          </p:nvSpPr>
          <p:spPr>
            <a:xfrm>
              <a:off x="3983760" y="6375240"/>
              <a:ext cx="228600" cy="0"/>
            </a:xfrm>
            <a:prstGeom prst="line">
              <a:avLst/>
            </a:prstGeom>
            <a:ln w="19080">
              <a:solidFill>
                <a:schemeClr val="tx1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Line 20"/>
            <p:cNvSpPr/>
            <p:nvPr/>
          </p:nvSpPr>
          <p:spPr>
            <a:xfrm>
              <a:off x="2412360" y="5397480"/>
              <a:ext cx="961920" cy="69840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14" name="CustomShape 21"/>
          <p:cNvSpPr/>
          <p:nvPr/>
        </p:nvSpPr>
        <p:spPr>
          <a:xfrm>
            <a:off x="3276000" y="2617920"/>
            <a:ext cx="360" cy="748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tailEnd len="med" type="triangle" w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215" name="CustomShape 22"/>
          <p:cNvSpPr/>
          <p:nvPr/>
        </p:nvSpPr>
        <p:spPr>
          <a:xfrm>
            <a:off x="6719400" y="2637000"/>
            <a:ext cx="2399400" cy="26935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117360" indent="-117000">
              <a:lnSpc>
                <a:spcPct val="11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Design Steps:</a:t>
            </a:r>
            <a:endParaRPr b="0" lang="en-US" sz="18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Solar Structure Concept generation.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Generation 3D CAD model. 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Analysis of three Concepts, optimization of each concepts for mass.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Pugh matrix for comparing 3 concepts in terms of Mass, manufacturability, cost and Selection Of Final Concept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Manufacturing Feasibility and Cost Analysis 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Design Optimization and Final design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16" name="CustomShape 23"/>
          <p:cNvSpPr/>
          <p:nvPr/>
        </p:nvSpPr>
        <p:spPr>
          <a:xfrm>
            <a:off x="5004000" y="938160"/>
            <a:ext cx="4112280" cy="1638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117360" indent="-117000">
              <a:lnSpc>
                <a:spcPct val="11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Deliverable:</a:t>
            </a:r>
            <a:endParaRPr b="0" lang="en-US" sz="18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Different Concepts Developed Into Concrete Designs and Evaluated  for Mass, Performance, Cost and Manufacturability</a:t>
            </a:r>
            <a:endParaRPr b="0" lang="en-US" sz="1000" spc="-1" strike="noStrike">
              <a:latin typeface="Arial"/>
            </a:endParaRPr>
          </a:p>
          <a:p>
            <a:pPr lvl="1" marL="338040" indent="-10584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Concept 1 : New Material (FRP Pultrusion)</a:t>
            </a:r>
            <a:endParaRPr b="0" lang="en-US" sz="1000" spc="-1" strike="noStrike">
              <a:latin typeface="Arial"/>
            </a:endParaRPr>
          </a:p>
          <a:p>
            <a:pPr lvl="1" marL="338040" indent="-10584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Concept 2 : Optimized mass </a:t>
            </a:r>
            <a:endParaRPr b="0" lang="en-US" sz="1000" spc="-1" strike="noStrike">
              <a:latin typeface="Arial"/>
            </a:endParaRPr>
          </a:p>
          <a:p>
            <a:pPr lvl="1" marL="338040" indent="-10584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Concept 3 : New Topology and material (Easy Assembly)</a:t>
            </a:r>
            <a:endParaRPr b="0" lang="en-US" sz="1000" spc="-1" strike="noStrike">
              <a:latin typeface="Arial"/>
            </a:endParaRPr>
          </a:p>
          <a:p>
            <a:pPr lvl="1" marL="338040" indent="-10584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Concept 4 : Optimized mass 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Manufacturing feasible final design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17" name="Line 24"/>
          <p:cNvSpPr/>
          <p:nvPr/>
        </p:nvSpPr>
        <p:spPr>
          <a:xfrm>
            <a:off x="5652000" y="3367080"/>
            <a:ext cx="0" cy="380880"/>
          </a:xfrm>
          <a:prstGeom prst="line">
            <a:avLst/>
          </a:prstGeom>
          <a:ln w="12600">
            <a:solidFill>
              <a:schemeClr val="tx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CustomShape 25"/>
          <p:cNvSpPr/>
          <p:nvPr/>
        </p:nvSpPr>
        <p:spPr>
          <a:xfrm>
            <a:off x="5173920" y="3747960"/>
            <a:ext cx="981720" cy="333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1" lang="en-US" sz="800" spc="-1" strike="noStrike">
                <a:solidFill>
                  <a:srgbClr val="000000"/>
                </a:solidFill>
                <a:latin typeface="Calibri"/>
              </a:rPr>
              <a:t>Concept 4 Design</a:t>
            </a:r>
            <a:endParaRPr b="0" lang="en-US" sz="800" spc="-1" strike="noStrike">
              <a:latin typeface="Arial"/>
            </a:endParaRPr>
          </a:p>
        </p:txBody>
      </p:sp>
      <p:pic>
        <p:nvPicPr>
          <p:cNvPr id="219" name="Picture 7" descr=""/>
          <p:cNvPicPr/>
          <p:nvPr/>
        </p:nvPicPr>
        <p:blipFill>
          <a:blip r:embed="rId5"/>
          <a:stretch/>
        </p:blipFill>
        <p:spPr>
          <a:xfrm>
            <a:off x="5031720" y="4538520"/>
            <a:ext cx="1416960" cy="791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20" name="Line 26"/>
          <p:cNvSpPr/>
          <p:nvPr/>
        </p:nvSpPr>
        <p:spPr>
          <a:xfrm flipH="1">
            <a:off x="3757320" y="5391000"/>
            <a:ext cx="1940760" cy="704880"/>
          </a:xfrm>
          <a:prstGeom prst="line">
            <a:avLst/>
          </a:prstGeom>
          <a:ln w="12600">
            <a:solidFill>
              <a:schemeClr val="tx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21" name="CustomShape 27"/>
          <p:cNvSpPr/>
          <p:nvPr/>
        </p:nvSpPr>
        <p:spPr>
          <a:xfrm>
            <a:off x="5157360" y="4060080"/>
            <a:ext cx="1142640" cy="4546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1" lang="en-US" sz="800" spc="-1" strike="noStrike">
                <a:solidFill>
                  <a:srgbClr val="000000"/>
                </a:solidFill>
                <a:latin typeface="Calibri"/>
              </a:rPr>
              <a:t>Design Changes / Optimized mass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222" name="CustomShape 28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Solar Structure : Stationary 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Picture 39" descr=""/>
          <p:cNvPicPr/>
          <p:nvPr/>
        </p:nvPicPr>
        <p:blipFill>
          <a:blip r:embed="rId1"/>
          <a:stretch/>
        </p:blipFill>
        <p:spPr>
          <a:xfrm>
            <a:off x="2903760" y="1845000"/>
            <a:ext cx="3423240" cy="191268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24" name="CustomShape 1"/>
          <p:cNvSpPr/>
          <p:nvPr/>
        </p:nvSpPr>
        <p:spPr>
          <a:xfrm>
            <a:off x="3554280" y="4046040"/>
            <a:ext cx="1953360" cy="638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Modified Structure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5" name="CustomShape 2"/>
          <p:cNvSpPr/>
          <p:nvPr/>
        </p:nvSpPr>
        <p:spPr>
          <a:xfrm>
            <a:off x="3574080" y="1281240"/>
            <a:ext cx="1914120" cy="638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Baseline Structure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26" name="Picture 1" descr=""/>
          <p:cNvPicPr/>
          <p:nvPr/>
        </p:nvPicPr>
        <p:blipFill>
          <a:blip r:embed="rId2"/>
          <a:stretch/>
        </p:blipFill>
        <p:spPr>
          <a:xfrm>
            <a:off x="329040" y="4568040"/>
            <a:ext cx="4213080" cy="195552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27" name="CustomShape 3"/>
          <p:cNvSpPr/>
          <p:nvPr/>
        </p:nvSpPr>
        <p:spPr>
          <a:xfrm>
            <a:off x="35640" y="827280"/>
            <a:ext cx="88210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IN" sz="1800" spc="-1" strike="noStrike">
                <a:solidFill>
                  <a:srgbClr val="000000"/>
                </a:solidFill>
                <a:latin typeface="Calibri"/>
              </a:rPr>
              <a:t>SCOPE:  Weight optimization of 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Stationary Solar Structure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28" name="Picture 1" descr=""/>
          <p:cNvPicPr/>
          <p:nvPr/>
        </p:nvPicPr>
        <p:blipFill>
          <a:blip r:embed="rId3"/>
          <a:stretch/>
        </p:blipFill>
        <p:spPr>
          <a:xfrm>
            <a:off x="4609080" y="4568040"/>
            <a:ext cx="3493800" cy="19522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9" name="CustomShape 4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Solar Structure : Stationary </a:t>
            </a:r>
            <a:endParaRPr b="0" lang="en-US" sz="2800" spc="-1" strike="noStrike">
              <a:latin typeface="Arial"/>
            </a:endParaRPr>
          </a:p>
        </p:txBody>
      </p:sp>
      <p:graphicFrame>
        <p:nvGraphicFramePr>
          <p:cNvPr id="230" name="Table 5"/>
          <p:cNvGraphicFramePr/>
          <p:nvPr/>
        </p:nvGraphicFramePr>
        <p:xfrm>
          <a:off x="179640" y="1845000"/>
          <a:ext cx="2592000" cy="850320"/>
        </p:xfrm>
        <a:graphic>
          <a:graphicData uri="http://schemas.openxmlformats.org/drawingml/2006/table">
            <a:tbl>
              <a:tblPr/>
              <a:tblGrid>
                <a:gridCol w="792720"/>
                <a:gridCol w="867960"/>
                <a:gridCol w="931320"/>
              </a:tblGrid>
              <a:tr h="612000">
                <a:tc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MS Total Weight (kg)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FRP Weight (kg)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% Difference in Weight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238320"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477.5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162.85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65.89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Picture 8" descr=""/>
          <p:cNvPicPr/>
          <p:nvPr/>
        </p:nvPicPr>
        <p:blipFill>
          <a:blip r:embed="rId1"/>
          <a:stretch/>
        </p:blipFill>
        <p:spPr>
          <a:xfrm>
            <a:off x="0" y="1779840"/>
            <a:ext cx="9135000" cy="510516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32" name="TextShape 1"/>
          <p:cNvSpPr txBox="1"/>
          <p:nvPr/>
        </p:nvSpPr>
        <p:spPr>
          <a:xfrm>
            <a:off x="628560" y="6356520"/>
            <a:ext cx="20570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94E532C-322A-46DC-AA96-85C1EE224D47}" type="datetime1">
              <a:rPr b="0" lang="en-IN" sz="1200" spc="-1" strike="noStrike">
                <a:solidFill>
                  <a:srgbClr val="8b8b8b"/>
                </a:solidFill>
                <a:latin typeface="Calibri"/>
              </a:rPr>
              <a:t>19/10/2024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33" name="TextShape 2"/>
          <p:cNvSpPr txBox="1"/>
          <p:nvPr/>
        </p:nvSpPr>
        <p:spPr>
          <a:xfrm>
            <a:off x="3029040" y="6356520"/>
            <a:ext cx="308592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234" name="TextShape 3"/>
          <p:cNvSpPr txBox="1"/>
          <p:nvPr/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32ED3FEE-3354-40D2-B034-7C34DD6F1AF3}" type="slidenum">
              <a:rPr b="0" lang="en-IN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35" name="CustomShape 4"/>
          <p:cNvSpPr/>
          <p:nvPr/>
        </p:nvSpPr>
        <p:spPr>
          <a:xfrm>
            <a:off x="76320" y="1196640"/>
            <a:ext cx="6038640" cy="156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The total mass reduction achieved in the modified case is 315 kg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Overall 65.89 % mass reduction.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Improves power to weight ratio. 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Cost reduction per solar structure by 36.2 %.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Simplifies assembly of the system.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Reduces production cost, inventory and labor cost etc.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36" name="CustomShape 5"/>
          <p:cNvSpPr/>
          <p:nvPr/>
        </p:nvSpPr>
        <p:spPr>
          <a:xfrm>
            <a:off x="35640" y="827280"/>
            <a:ext cx="88210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CONCLUSION</a:t>
            </a:r>
            <a:r>
              <a:rPr b="1" lang="en-IN" sz="1800" spc="-1" strike="noStrike">
                <a:solidFill>
                  <a:srgbClr val="000000"/>
                </a:solidFill>
                <a:latin typeface="Calibri"/>
              </a:rPr>
              <a:t>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7" name="CustomShape 6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Solar Structure : Stationary 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152280" y="1143000"/>
            <a:ext cx="2437920" cy="456840"/>
          </a:xfrm>
          <a:prstGeom prst="rect">
            <a:avLst/>
          </a:prstGeom>
          <a:gradFill rotWithShape="0">
            <a:gsLst>
              <a:gs pos="0">
                <a:srgbClr val="9d9d9d"/>
              </a:gs>
              <a:gs pos="100000">
                <a:srgbClr val="909090"/>
              </a:gs>
            </a:gsLst>
            <a:lin ang="5400000"/>
          </a:gra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3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Tahoma"/>
                <a:ea typeface="Tahoma"/>
              </a:rPr>
              <a:t>Customer Overview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152280" y="1763640"/>
            <a:ext cx="47239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Segoe UI"/>
              </a:rPr>
              <a:t>A Leading Solar Structure Company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108000" y="2438280"/>
            <a:ext cx="3015720" cy="456840"/>
          </a:xfrm>
          <a:prstGeom prst="rect">
            <a:avLst/>
          </a:prstGeom>
          <a:solidFill>
            <a:srgbClr val="5886b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30000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         </a:t>
            </a: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Management Challenges</a:t>
            </a: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	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41" name="CustomShape 4"/>
          <p:cNvSpPr/>
          <p:nvPr/>
        </p:nvSpPr>
        <p:spPr>
          <a:xfrm>
            <a:off x="3124080" y="2438280"/>
            <a:ext cx="2895120" cy="456840"/>
          </a:xfrm>
          <a:prstGeom prst="rect">
            <a:avLst/>
          </a:prstGeom>
          <a:solidFill>
            <a:srgbClr val="6bb85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30000"/>
              </a:lnSpc>
            </a:pPr>
            <a:r>
              <a:rPr b="1" lang="en-US" sz="1200" spc="-1" strike="noStrike">
                <a:solidFill>
                  <a:srgbClr val="fffaee"/>
                </a:solidFill>
                <a:latin typeface="Tahoma"/>
                <a:ea typeface="Tahoma"/>
              </a:rPr>
              <a:t>PCPL Approach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42" name="CustomShape 5"/>
          <p:cNvSpPr/>
          <p:nvPr/>
        </p:nvSpPr>
        <p:spPr>
          <a:xfrm>
            <a:off x="6019920" y="2438280"/>
            <a:ext cx="3015720" cy="456840"/>
          </a:xfrm>
          <a:prstGeom prst="rect">
            <a:avLst/>
          </a:prstGeom>
          <a:solidFill>
            <a:srgbClr val="c1c64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Value Delivered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43" name="Line 6"/>
          <p:cNvSpPr/>
          <p:nvPr/>
        </p:nvSpPr>
        <p:spPr>
          <a:xfrm>
            <a:off x="3124080" y="2895480"/>
            <a:ext cx="0" cy="358128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4" name="Line 7"/>
          <p:cNvSpPr/>
          <p:nvPr/>
        </p:nvSpPr>
        <p:spPr>
          <a:xfrm>
            <a:off x="6019560" y="2895480"/>
            <a:ext cx="0" cy="358128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245" name="CustomShape 8"/>
          <p:cNvSpPr/>
          <p:nvPr/>
        </p:nvSpPr>
        <p:spPr>
          <a:xfrm>
            <a:off x="200160" y="2971800"/>
            <a:ext cx="2695320" cy="2966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90000" tIns="45000" bIns="45000">
            <a:noAutofit/>
          </a:bodyPr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To launch the Solar structure with competitive price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Ensure that the target price of commodities is in line with the budgeted price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Ease of Assembly time at onsite to reduce labor cost and other hidden cost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Ensure Customer satisfaction with lower price at high durability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246" name="CustomShape 9"/>
          <p:cNvSpPr/>
          <p:nvPr/>
        </p:nvSpPr>
        <p:spPr>
          <a:xfrm>
            <a:off x="6197760" y="2971800"/>
            <a:ext cx="2641320" cy="30078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90000" tIns="45000" bIns="45000">
            <a:noAutofit/>
          </a:bodyPr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Identified  savings (Cost and Weight) in product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Overall 36.2 % cost reduction  achieved as compared to base cost data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Overall 65.89 % mass reduction</a:t>
            </a:r>
            <a:endParaRPr b="0" lang="en-US" sz="1200" spc="-1" strike="noStrike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1199"/>
              </a:spcAf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 marL="176040" indent="-175680">
              <a:lnSpc>
                <a:spcPct val="100000"/>
              </a:lnSpc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 marL="176040" indent="-17568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3c5658"/>
                </a:solidFill>
                <a:latin typeface="Tahoma"/>
                <a:ea typeface="Tahoma"/>
              </a:rPr>
              <a:t> 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47" name="CustomShape 10"/>
          <p:cNvSpPr/>
          <p:nvPr/>
        </p:nvSpPr>
        <p:spPr>
          <a:xfrm>
            <a:off x="3124080" y="2971800"/>
            <a:ext cx="2819160" cy="2977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90000" tIns="45000" bIns="45000">
            <a:noAutofit/>
          </a:bodyPr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From the available CAD data and technical specifications, prepare the BOM.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Develop the manufacturing process plan for each component based on the commodity -  Pultrusion, Assembly, Hand Molding &amp; fabrication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Preparing the  Should-Cost models for all individual components in the assembly.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Generation of the  assembly cost model.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</p:txBody>
      </p:sp>
      <p:pic>
        <p:nvPicPr>
          <p:cNvPr id="248" name="Picture 2" descr=""/>
          <p:cNvPicPr/>
          <p:nvPr/>
        </p:nvPicPr>
        <p:blipFill>
          <a:blip r:embed="rId1"/>
          <a:stretch/>
        </p:blipFill>
        <p:spPr>
          <a:xfrm>
            <a:off x="5181480" y="1378080"/>
            <a:ext cx="1566720" cy="876960"/>
          </a:xfrm>
          <a:prstGeom prst="rect">
            <a:avLst/>
          </a:prstGeom>
          <a:ln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9" name="Picture 3" descr=""/>
          <p:cNvPicPr/>
          <p:nvPr/>
        </p:nvPicPr>
        <p:blipFill>
          <a:blip r:embed="rId2"/>
          <a:stretch/>
        </p:blipFill>
        <p:spPr>
          <a:xfrm>
            <a:off x="7063920" y="1378800"/>
            <a:ext cx="1774800" cy="914040"/>
          </a:xfrm>
          <a:prstGeom prst="rect">
            <a:avLst/>
          </a:prstGeom>
          <a:ln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sp>
        <p:nvSpPr>
          <p:cNvPr id="250" name="CustomShape 11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 cap="all">
                <a:solidFill>
                  <a:srgbClr val="000000"/>
                </a:solidFill>
                <a:latin typeface="Arial"/>
              </a:rPr>
              <a:t>COST ANALYSIS PROJECTS 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Shape 1"/>
          <p:cNvSpPr txBox="1"/>
          <p:nvPr/>
        </p:nvSpPr>
        <p:spPr>
          <a:xfrm>
            <a:off x="623880" y="1709640"/>
            <a:ext cx="7886520" cy="2852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1" lang="en-US" sz="4800" spc="-1" strike="noStrike">
                <a:solidFill>
                  <a:srgbClr val="000000"/>
                </a:solidFill>
                <a:latin typeface="Calibri Light"/>
              </a:rPr>
              <a:t>Rotating Solar Structure</a:t>
            </a:r>
            <a:endParaRPr b="0" lang="en-US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2" name="TextShape 2"/>
          <p:cNvSpPr txBox="1"/>
          <p:nvPr/>
        </p:nvSpPr>
        <p:spPr>
          <a:xfrm>
            <a:off x="623880" y="4589640"/>
            <a:ext cx="7886520" cy="14997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Line 1"/>
          <p:cNvSpPr/>
          <p:nvPr/>
        </p:nvSpPr>
        <p:spPr>
          <a:xfrm>
            <a:off x="4419360" y="1110600"/>
            <a:ext cx="0" cy="30384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  <p:sp>
        <p:nvSpPr>
          <p:cNvPr id="254" name="CustomShape 2"/>
          <p:cNvSpPr/>
          <p:nvPr/>
        </p:nvSpPr>
        <p:spPr>
          <a:xfrm>
            <a:off x="-349200" y="1008000"/>
            <a:ext cx="2852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Customers Objective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5" name="CustomShape 3"/>
          <p:cNvSpPr/>
          <p:nvPr/>
        </p:nvSpPr>
        <p:spPr>
          <a:xfrm>
            <a:off x="4146480" y="1008000"/>
            <a:ext cx="23176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PCPL’s Solution 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6" name="CustomShape 4"/>
          <p:cNvSpPr/>
          <p:nvPr/>
        </p:nvSpPr>
        <p:spPr>
          <a:xfrm>
            <a:off x="0" y="1307520"/>
            <a:ext cx="4419360" cy="185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499"/>
              </a:spcBef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Mass and Cost-Effective Rotating Solar Structure Design for Relyon Solar using Advanced FRP Product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Calibri"/>
              </a:rPr>
              <a:t>Design Phases :</a:t>
            </a:r>
            <a:endParaRPr b="0" lang="en-US" sz="16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Concept Design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Proto Phase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Manufacturing Phase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Calibri"/>
              </a:rPr>
              <a:t>Duration : </a:t>
            </a: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3 months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Calibri"/>
              </a:rPr>
              <a:t>Software used: </a:t>
            </a: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Solidworks 2016 and Ansys 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                                 </a:t>
            </a: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(</a:t>
            </a:r>
            <a:r>
              <a:rPr b="1" i="1" lang="en-US" sz="1000" spc="-1" strike="noStrike">
                <a:solidFill>
                  <a:srgbClr val="000000"/>
                </a:solidFill>
                <a:latin typeface="Lucida Sans Unicode"/>
              </a:rPr>
              <a:t>Our partner Company did the iteration</a:t>
            </a: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)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57" name="CustomShape 5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Rotating Solar Structure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258" name="CustomShape 6"/>
          <p:cNvSpPr/>
          <p:nvPr/>
        </p:nvSpPr>
        <p:spPr>
          <a:xfrm>
            <a:off x="-202680" y="3024720"/>
            <a:ext cx="22248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Inputs Provided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9" name="CustomShape 7"/>
          <p:cNvSpPr/>
          <p:nvPr/>
        </p:nvSpPr>
        <p:spPr>
          <a:xfrm>
            <a:off x="76320" y="3358080"/>
            <a:ext cx="434304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</a:pPr>
            <a:r>
              <a:rPr b="0" lang="en-IN" sz="1000" spc="-1" strike="noStrike">
                <a:solidFill>
                  <a:srgbClr val="000000"/>
                </a:solidFill>
                <a:latin typeface="Lucida Sans Unicode"/>
              </a:rPr>
              <a:t>Reference data of (CAD Data-2D/3D)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</a:pPr>
            <a:r>
              <a:rPr b="0" lang="en-IN" sz="1000" spc="-1" strike="noStrike">
                <a:solidFill>
                  <a:srgbClr val="000000"/>
                </a:solidFill>
                <a:latin typeface="Lucida Sans Unicode"/>
              </a:rPr>
              <a:t>Carry-over parts CAD-2D/3D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</a:pPr>
            <a:r>
              <a:rPr b="0" lang="en-IN" sz="1000" spc="-1" strike="noStrike">
                <a:solidFill>
                  <a:srgbClr val="000000"/>
                </a:solidFill>
                <a:latin typeface="Lucida Sans Unicode"/>
              </a:rPr>
              <a:t>Exploded views of Assembly (Images)</a:t>
            </a:r>
            <a:endParaRPr b="0" lang="en-US" sz="1000" spc="-1" strike="noStrike">
              <a:latin typeface="Arial"/>
            </a:endParaRPr>
          </a:p>
          <a:p>
            <a:pPr marL="179280" indent="-178920">
              <a:lnSpc>
                <a:spcPct val="100000"/>
              </a:lnSpc>
              <a:buClr>
                <a:srgbClr val="1f4e79"/>
              </a:buClr>
              <a:buFont typeface="Wingdings" charset="2"/>
              <a:buChar char=""/>
            </a:pPr>
            <a:r>
              <a:rPr b="0" lang="en-IN" sz="1000" spc="-1" strike="noStrike">
                <a:solidFill>
                  <a:srgbClr val="000000"/>
                </a:solidFill>
                <a:latin typeface="Lucida Sans Unicode"/>
              </a:rPr>
              <a:t>Bill of Material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60" name="CustomShape 8"/>
          <p:cNvSpPr/>
          <p:nvPr/>
        </p:nvSpPr>
        <p:spPr>
          <a:xfrm>
            <a:off x="4495680" y="1290240"/>
            <a:ext cx="4571640" cy="1766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Initial concept design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Generate CAD model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FEA simulation for Wind Load IS-875, 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Detail design ready with  CAD models, thickness and fillets provided, Manufacturability with Composite rules.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Detailed engineering 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Manufacturing drawing </a:t>
            </a:r>
            <a:endParaRPr b="0" lang="en-US" sz="1000" spc="-1" strike="noStrike">
              <a:latin typeface="Arial"/>
            </a:endParaRPr>
          </a:p>
          <a:p>
            <a:pPr marL="231840" indent="-231480">
              <a:lnSpc>
                <a:spcPct val="100000"/>
              </a:lnSpc>
              <a:spcBef>
                <a:spcPts val="601"/>
              </a:spcBef>
              <a:buClr>
                <a:srgbClr val="006587"/>
              </a:buClr>
              <a:buFont typeface="Wingdings" charset="2"/>
              <a:buChar char=""/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Complete clash and interference analysis</a:t>
            </a:r>
            <a:endParaRPr b="0" lang="en-US" sz="1000" spc="-1" strike="noStrike">
              <a:latin typeface="Arial"/>
            </a:endParaRPr>
          </a:p>
        </p:txBody>
      </p:sp>
      <p:pic>
        <p:nvPicPr>
          <p:cNvPr id="261" name="Picture 16" descr=""/>
          <p:cNvPicPr/>
          <p:nvPr/>
        </p:nvPicPr>
        <p:blipFill>
          <a:blip r:embed="rId1"/>
          <a:stretch/>
        </p:blipFill>
        <p:spPr>
          <a:xfrm>
            <a:off x="76320" y="4149000"/>
            <a:ext cx="3610800" cy="2016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2" name="CustomShape 9"/>
          <p:cNvSpPr/>
          <p:nvPr/>
        </p:nvSpPr>
        <p:spPr>
          <a:xfrm>
            <a:off x="3801600" y="4869000"/>
            <a:ext cx="1160280" cy="50364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50000">
                <a:srgbClr val="000000"/>
              </a:gs>
              <a:gs pos="100000">
                <a:srgbClr val="4b4b4b"/>
              </a:gs>
            </a:gsLst>
            <a:lin ang="16200000"/>
          </a:gra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/>
        </p:style>
      </p:sp>
      <p:pic>
        <p:nvPicPr>
          <p:cNvPr id="263" name="Picture 3" descr=""/>
          <p:cNvPicPr/>
          <p:nvPr/>
        </p:nvPicPr>
        <p:blipFill>
          <a:blip r:embed="rId2"/>
          <a:stretch/>
        </p:blipFill>
        <p:spPr>
          <a:xfrm>
            <a:off x="5076360" y="4149000"/>
            <a:ext cx="3610800" cy="2016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35" descr=""/>
          <p:cNvPicPr/>
          <p:nvPr/>
        </p:nvPicPr>
        <p:blipFill>
          <a:blip r:embed="rId1"/>
          <a:stretch/>
        </p:blipFill>
        <p:spPr>
          <a:xfrm>
            <a:off x="5188680" y="923760"/>
            <a:ext cx="3033720" cy="169380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65" name="CustomShape 1"/>
          <p:cNvSpPr/>
          <p:nvPr/>
        </p:nvSpPr>
        <p:spPr>
          <a:xfrm>
            <a:off x="61560" y="911880"/>
            <a:ext cx="4190760" cy="14047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117360" indent="-117000">
              <a:lnSpc>
                <a:spcPct val="11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Scope/Objective:</a:t>
            </a:r>
            <a:endParaRPr b="0" lang="en-US" sz="18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Develop Mass Efficient Design Solutions With Advanced FRP Applications For rotating solar structure.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Solar Structure Assembly resistance to load should be 180 km/hr (50 m/s) according to IS-875 at the allowable displacement of 30 mm.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66" name="CustomShape 2"/>
          <p:cNvSpPr/>
          <p:nvPr/>
        </p:nvSpPr>
        <p:spPr>
          <a:xfrm>
            <a:off x="76320" y="4444920"/>
            <a:ext cx="4190760" cy="1904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117360" indent="-117000">
              <a:lnSpc>
                <a:spcPct val="11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Design Steps:</a:t>
            </a:r>
            <a:endParaRPr b="0" lang="en-US" sz="18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Solar Structure Concept generation.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Generation 3D CAD model. 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Analysis of three Concepts, optimization of each concepts for mass.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Pugh matrix for comparing 3 concepts in terms of Mass, manufacturability, cost and Selection Of Final Concept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Manufacturing Feasibility and Cost Analysis 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</a:rPr>
              <a:t>Design Optimization and Final design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67" name="CustomShape 3"/>
          <p:cNvSpPr/>
          <p:nvPr/>
        </p:nvSpPr>
        <p:spPr>
          <a:xfrm>
            <a:off x="71640" y="3025080"/>
            <a:ext cx="4181040" cy="1294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117360" indent="-117000">
              <a:lnSpc>
                <a:spcPct val="11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Deliverable:</a:t>
            </a:r>
            <a:endParaRPr b="0" lang="en-US" sz="18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Different Concepts Developed Into Concrete Designs and Evaluated  for Mass, Performance, Cost and Manufacturability</a:t>
            </a:r>
            <a:endParaRPr b="0" lang="en-US" sz="1000" spc="-1" strike="noStrike">
              <a:latin typeface="Arial"/>
            </a:endParaRPr>
          </a:p>
          <a:p>
            <a:pPr lvl="1" marL="338040" indent="-10584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Concept 1 : New Material (FRP Pultrusion)</a:t>
            </a:r>
            <a:endParaRPr b="0" lang="en-US" sz="1000" spc="-1" strike="noStrike">
              <a:latin typeface="Arial"/>
            </a:endParaRPr>
          </a:p>
          <a:p>
            <a:pPr lvl="1" marL="338040" indent="-10584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Concept 2 : New Topology (Mass saving)</a:t>
            </a:r>
            <a:endParaRPr b="0" lang="en-US" sz="1000" spc="-1" strike="noStrike">
              <a:latin typeface="Arial"/>
            </a:endParaRPr>
          </a:p>
          <a:p>
            <a:pPr lvl="1" marL="338040" indent="-10584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Concept 3 : New Topology and material (Easy Assembly)</a:t>
            </a:r>
            <a:endParaRPr b="0" lang="en-US" sz="10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Manufacturing feasible final design</a:t>
            </a:r>
            <a:endParaRPr b="0" lang="en-US" sz="1000" spc="-1" strike="noStrike">
              <a:latin typeface="Arial"/>
            </a:endParaRPr>
          </a:p>
        </p:txBody>
      </p:sp>
      <p:grpSp>
        <p:nvGrpSpPr>
          <p:cNvPr id="268" name="Group 4"/>
          <p:cNvGrpSpPr/>
          <p:nvPr/>
        </p:nvGrpSpPr>
        <p:grpSpPr>
          <a:xfrm>
            <a:off x="4254480" y="3367080"/>
            <a:ext cx="4797000" cy="1966320"/>
            <a:chOff x="4254480" y="3367080"/>
            <a:chExt cx="4797000" cy="1966320"/>
          </a:xfrm>
        </p:grpSpPr>
        <p:pic>
          <p:nvPicPr>
            <p:cNvPr id="269" name="Picture 7" descr=""/>
            <p:cNvPicPr/>
            <p:nvPr/>
          </p:nvPicPr>
          <p:blipFill>
            <a:blip r:embed="rId2"/>
            <a:stretch/>
          </p:blipFill>
          <p:spPr>
            <a:xfrm>
              <a:off x="7634160" y="4541760"/>
              <a:ext cx="1417320" cy="791640"/>
            </a:xfrm>
            <a:prstGeom prst="rect">
              <a:avLst/>
            </a:prstGeom>
            <a:ln w="9360">
              <a:solidFill>
                <a:schemeClr val="tx1"/>
              </a:solidFill>
              <a:miter/>
            </a:ln>
          </p:spPr>
        </p:pic>
        <p:pic>
          <p:nvPicPr>
            <p:cNvPr id="270" name="Picture 8" descr=""/>
            <p:cNvPicPr/>
            <p:nvPr/>
          </p:nvPicPr>
          <p:blipFill>
            <a:blip r:embed="rId3"/>
            <a:stretch/>
          </p:blipFill>
          <p:spPr>
            <a:xfrm>
              <a:off x="5956200" y="4538520"/>
              <a:ext cx="1418760" cy="791640"/>
            </a:xfrm>
            <a:prstGeom prst="rect">
              <a:avLst/>
            </a:prstGeom>
            <a:ln w="9360">
              <a:solidFill>
                <a:schemeClr val="tx1"/>
              </a:solidFill>
              <a:miter/>
            </a:ln>
          </p:spPr>
        </p:pic>
        <p:sp>
          <p:nvSpPr>
            <p:cNvPr id="271" name="Line 5"/>
            <p:cNvSpPr/>
            <p:nvPr/>
          </p:nvSpPr>
          <p:spPr>
            <a:xfrm flipH="1">
              <a:off x="5333760" y="3367080"/>
              <a:ext cx="2895840" cy="0"/>
            </a:xfrm>
            <a:prstGeom prst="line">
              <a:avLst/>
            </a:prstGeom>
            <a:ln w="12600">
              <a:solidFill>
                <a:schemeClr val="tx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2" name="Line 6"/>
            <p:cNvSpPr/>
            <p:nvPr/>
          </p:nvSpPr>
          <p:spPr>
            <a:xfrm>
              <a:off x="6705360" y="3367080"/>
              <a:ext cx="0" cy="38088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3" name="Line 7"/>
            <p:cNvSpPr/>
            <p:nvPr/>
          </p:nvSpPr>
          <p:spPr>
            <a:xfrm>
              <a:off x="5333760" y="3367080"/>
              <a:ext cx="0" cy="38088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4" name="CustomShape 8"/>
            <p:cNvSpPr/>
            <p:nvPr/>
          </p:nvSpPr>
          <p:spPr>
            <a:xfrm>
              <a:off x="4724280" y="3719520"/>
              <a:ext cx="1114200" cy="33300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Concept 1 Design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275" name="CustomShape 9"/>
            <p:cNvSpPr/>
            <p:nvPr/>
          </p:nvSpPr>
          <p:spPr>
            <a:xfrm>
              <a:off x="6248520" y="3733920"/>
              <a:ext cx="1142640" cy="33300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Concept 2 Design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276" name="CustomShape 10"/>
            <p:cNvSpPr/>
            <p:nvPr/>
          </p:nvSpPr>
          <p:spPr>
            <a:xfrm>
              <a:off x="4495680" y="4073400"/>
              <a:ext cx="1218960" cy="33372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Design Changes / New Materials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277" name="CustomShape 11"/>
            <p:cNvSpPr/>
            <p:nvPr/>
          </p:nvSpPr>
          <p:spPr>
            <a:xfrm>
              <a:off x="6095880" y="4073400"/>
              <a:ext cx="1294920" cy="33372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Design Changes /New Topology 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278" name="CustomShape 12"/>
            <p:cNvSpPr/>
            <p:nvPr/>
          </p:nvSpPr>
          <p:spPr>
            <a:xfrm>
              <a:off x="7772400" y="4076640"/>
              <a:ext cx="1142640" cy="45468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Design Changes / Easy Assembly</a:t>
              </a:r>
              <a:endParaRPr b="0" lang="en-US" sz="800" spc="-1" strike="noStrike">
                <a:latin typeface="Arial"/>
              </a:endParaRPr>
            </a:p>
          </p:txBody>
        </p:sp>
        <p:sp>
          <p:nvSpPr>
            <p:cNvPr id="279" name="Line 13"/>
            <p:cNvSpPr/>
            <p:nvPr/>
          </p:nvSpPr>
          <p:spPr>
            <a:xfrm>
              <a:off x="8229600" y="3367080"/>
              <a:ext cx="0" cy="38088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" name="CustomShape 14"/>
            <p:cNvSpPr/>
            <p:nvPr/>
          </p:nvSpPr>
          <p:spPr>
            <a:xfrm>
              <a:off x="7696080" y="3747960"/>
              <a:ext cx="1142640" cy="333000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00"/>
                </a:spcBef>
              </a:pPr>
              <a:r>
                <a:rPr b="1" lang="en-US" sz="800" spc="-1" strike="noStrike">
                  <a:solidFill>
                    <a:srgbClr val="000000"/>
                  </a:solidFill>
                  <a:latin typeface="Calibri"/>
                </a:rPr>
                <a:t>Concept 3 Design</a:t>
              </a:r>
              <a:endParaRPr b="0" lang="en-US" sz="800" spc="-1" strike="noStrike">
                <a:latin typeface="Arial"/>
              </a:endParaRPr>
            </a:p>
          </p:txBody>
        </p:sp>
        <p:pic>
          <p:nvPicPr>
            <p:cNvPr id="281" name="Picture 31" descr=""/>
            <p:cNvPicPr/>
            <p:nvPr/>
          </p:nvPicPr>
          <p:blipFill>
            <a:blip r:embed="rId4"/>
            <a:stretch/>
          </p:blipFill>
          <p:spPr>
            <a:xfrm>
              <a:off x="4254480" y="4538520"/>
              <a:ext cx="1418760" cy="791640"/>
            </a:xfrm>
            <a:prstGeom prst="rect">
              <a:avLst/>
            </a:prstGeom>
            <a:ln w="9360">
              <a:solidFill>
                <a:schemeClr val="tx1"/>
              </a:solidFill>
              <a:miter/>
            </a:ln>
          </p:spPr>
        </p:pic>
      </p:grpSp>
      <p:grpSp>
        <p:nvGrpSpPr>
          <p:cNvPr id="282" name="Group 15"/>
          <p:cNvGrpSpPr/>
          <p:nvPr/>
        </p:nvGrpSpPr>
        <p:grpSpPr>
          <a:xfrm>
            <a:off x="4495680" y="5397480"/>
            <a:ext cx="4343040" cy="1280160"/>
            <a:chOff x="4495680" y="5397480"/>
            <a:chExt cx="4343040" cy="1280160"/>
          </a:xfrm>
        </p:grpSpPr>
        <p:sp>
          <p:nvSpPr>
            <p:cNvPr id="283" name="CustomShape 16"/>
            <p:cNvSpPr/>
            <p:nvPr/>
          </p:nvSpPr>
          <p:spPr>
            <a:xfrm>
              <a:off x="4495680" y="6222960"/>
              <a:ext cx="1371240" cy="394200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99"/>
                </a:spcBef>
              </a:pPr>
              <a:r>
                <a:rPr b="1" lang="en-US" sz="1000" spc="-1" strike="noStrike">
                  <a:solidFill>
                    <a:srgbClr val="000000"/>
                  </a:solidFill>
                  <a:latin typeface="Calibri"/>
                </a:rPr>
                <a:t>Mass Optimization</a:t>
              </a:r>
              <a:endParaRPr b="0" lang="en-US" sz="1000" spc="-1" strike="noStrike">
                <a:latin typeface="Arial"/>
              </a:endParaRPr>
            </a:p>
          </p:txBody>
        </p:sp>
        <p:sp>
          <p:nvSpPr>
            <p:cNvPr id="284" name="CustomShape 17"/>
            <p:cNvSpPr/>
            <p:nvPr/>
          </p:nvSpPr>
          <p:spPr>
            <a:xfrm>
              <a:off x="6172200" y="6222960"/>
              <a:ext cx="1142640" cy="454680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601"/>
                </a:spcBef>
              </a:pPr>
              <a:r>
                <a:rPr b="1" lang="en-US" sz="1200" spc="-1" strike="noStrike">
                  <a:solidFill>
                    <a:srgbClr val="000000"/>
                  </a:solidFill>
                  <a:latin typeface="Calibri"/>
                </a:rPr>
                <a:t>Final Design</a:t>
              </a:r>
              <a:endParaRPr b="0" lang="en-US" sz="1200" spc="-1" strike="noStrike">
                <a:latin typeface="Arial"/>
              </a:endParaRPr>
            </a:p>
          </p:txBody>
        </p:sp>
        <p:sp>
          <p:nvSpPr>
            <p:cNvPr id="285" name="Line 18"/>
            <p:cNvSpPr/>
            <p:nvPr/>
          </p:nvSpPr>
          <p:spPr>
            <a:xfrm flipH="1">
              <a:off x="6858000" y="5397480"/>
              <a:ext cx="1458720" cy="69840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" name="Line 19"/>
            <p:cNvSpPr/>
            <p:nvPr/>
          </p:nvSpPr>
          <p:spPr>
            <a:xfrm>
              <a:off x="4932360" y="5397480"/>
              <a:ext cx="1620720" cy="69840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" name="CustomShape 20"/>
            <p:cNvSpPr/>
            <p:nvPr/>
          </p:nvSpPr>
          <p:spPr>
            <a:xfrm>
              <a:off x="7543800" y="6146640"/>
              <a:ext cx="1294920" cy="394920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  <a:spcBef>
                  <a:spcPts val="499"/>
                </a:spcBef>
              </a:pPr>
              <a:r>
                <a:rPr b="1" lang="en-US" sz="1000" spc="-1" strike="noStrike">
                  <a:solidFill>
                    <a:srgbClr val="000000"/>
                  </a:solidFill>
                  <a:latin typeface="Calibri"/>
                </a:rPr>
                <a:t>Manufacturing feasibility</a:t>
              </a:r>
              <a:endParaRPr b="0" lang="en-US" sz="1000" spc="-1" strike="noStrike">
                <a:latin typeface="Arial"/>
              </a:endParaRPr>
            </a:p>
          </p:txBody>
        </p:sp>
        <p:sp>
          <p:nvSpPr>
            <p:cNvPr id="288" name="Line 21"/>
            <p:cNvSpPr/>
            <p:nvPr/>
          </p:nvSpPr>
          <p:spPr>
            <a:xfrm flipH="1">
              <a:off x="5867280" y="6375240"/>
              <a:ext cx="304920" cy="0"/>
            </a:xfrm>
            <a:prstGeom prst="line">
              <a:avLst/>
            </a:prstGeom>
            <a:ln w="19080">
              <a:solidFill>
                <a:schemeClr val="tx1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" name="Line 22"/>
            <p:cNvSpPr/>
            <p:nvPr/>
          </p:nvSpPr>
          <p:spPr>
            <a:xfrm>
              <a:off x="7315200" y="6375240"/>
              <a:ext cx="228600" cy="0"/>
            </a:xfrm>
            <a:prstGeom prst="line">
              <a:avLst/>
            </a:prstGeom>
            <a:ln w="19080">
              <a:solidFill>
                <a:schemeClr val="tx1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0" name="Line 23"/>
            <p:cNvSpPr/>
            <p:nvPr/>
          </p:nvSpPr>
          <p:spPr>
            <a:xfrm>
              <a:off x="6707160" y="5397480"/>
              <a:ext cx="0" cy="698400"/>
            </a:xfrm>
            <a:prstGeom prst="line">
              <a:avLst/>
            </a:prstGeom>
            <a:ln w="12600">
              <a:solidFill>
                <a:schemeClr val="tx1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91" name="CustomShape 24"/>
          <p:cNvSpPr/>
          <p:nvPr/>
        </p:nvSpPr>
        <p:spPr>
          <a:xfrm>
            <a:off x="71640" y="2289240"/>
            <a:ext cx="4190760" cy="4554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117360" indent="-117000">
              <a:lnSpc>
                <a:spcPct val="11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Input :</a:t>
            </a:r>
            <a:endParaRPr b="0" lang="en-US" sz="1800" spc="-1" strike="noStrike">
              <a:latin typeface="Arial"/>
            </a:endParaRPr>
          </a:p>
          <a:p>
            <a:pPr marL="117360" indent="-117000">
              <a:lnSpc>
                <a:spcPct val="110000"/>
              </a:lnSpc>
              <a:buClr>
                <a:srgbClr val="000000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Lucida Sans Unicode"/>
                <a:ea typeface="Lucida Sans Unicode"/>
              </a:rPr>
              <a:t>CAD data/FE models of Solar Structure, Material properties.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92" name="CustomShape 25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Rotating Solar Structure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293" name="CustomShape 26"/>
          <p:cNvSpPr/>
          <p:nvPr/>
        </p:nvSpPr>
        <p:spPr>
          <a:xfrm>
            <a:off x="6705720" y="2617920"/>
            <a:ext cx="360" cy="748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tailEnd len="med" type="triangle" w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39" descr=""/>
          <p:cNvPicPr/>
          <p:nvPr/>
        </p:nvPicPr>
        <p:blipFill>
          <a:blip r:embed="rId1"/>
          <a:stretch/>
        </p:blipFill>
        <p:spPr>
          <a:xfrm>
            <a:off x="5508000" y="1735200"/>
            <a:ext cx="3426120" cy="191268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95" name="CustomShape 1"/>
          <p:cNvSpPr/>
          <p:nvPr/>
        </p:nvSpPr>
        <p:spPr>
          <a:xfrm>
            <a:off x="3554280" y="4046040"/>
            <a:ext cx="1953360" cy="638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Modified Structure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96" name="CustomShape 2"/>
          <p:cNvSpPr/>
          <p:nvPr/>
        </p:nvSpPr>
        <p:spPr>
          <a:xfrm>
            <a:off x="6264000" y="1267200"/>
            <a:ext cx="1914120" cy="638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Baseline Structure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97" name="Picture 1" descr=""/>
          <p:cNvPicPr/>
          <p:nvPr/>
        </p:nvPicPr>
        <p:blipFill>
          <a:blip r:embed="rId2"/>
          <a:stretch/>
        </p:blipFill>
        <p:spPr>
          <a:xfrm>
            <a:off x="395640" y="4568040"/>
            <a:ext cx="4014360" cy="195228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98" name="CustomShape 3"/>
          <p:cNvSpPr/>
          <p:nvPr/>
        </p:nvSpPr>
        <p:spPr>
          <a:xfrm>
            <a:off x="35640" y="827280"/>
            <a:ext cx="88210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IN" sz="1800" spc="-1" strike="noStrike">
                <a:solidFill>
                  <a:srgbClr val="000000"/>
                </a:solidFill>
                <a:latin typeface="Calibri"/>
              </a:rPr>
              <a:t>SCOPE:  Weight optimization of 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Rotating Solar Structure</a:t>
            </a:r>
            <a:endParaRPr b="0" lang="en-US" sz="1800" spc="-1" strike="noStrike">
              <a:latin typeface="Arial"/>
            </a:endParaRPr>
          </a:p>
        </p:txBody>
      </p:sp>
      <p:graphicFrame>
        <p:nvGraphicFramePr>
          <p:cNvPr id="299" name="Table 4"/>
          <p:cNvGraphicFramePr/>
          <p:nvPr/>
        </p:nvGraphicFramePr>
        <p:xfrm>
          <a:off x="107640" y="1227960"/>
          <a:ext cx="4896360" cy="2451960"/>
        </p:xfrm>
        <a:graphic>
          <a:graphicData uri="http://schemas.openxmlformats.org/drawingml/2006/table">
            <a:tbl>
              <a:tblPr/>
              <a:tblGrid>
                <a:gridCol w="1347480"/>
                <a:gridCol w="627840"/>
                <a:gridCol w="771840"/>
                <a:gridCol w="657360"/>
                <a:gridCol w="719280"/>
                <a:gridCol w="772560"/>
              </a:tblGrid>
              <a:tr h="612000">
                <a:tc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Description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MS Weight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Qty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MS Total Weight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FRP Weight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% Difference in Weight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238680"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Torque Tube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114.34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8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914.72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526.20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42.47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238680"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Hat Sec-1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11.44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44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 rowSpan="2"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599.2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 lIns="9360" rIns="9360" tIns="9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362.08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39.57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238680"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Hat Sec-2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11.98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8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 vMerge="1"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cPr marL="90000" marR="90000">
                    <a:solidFill>
                      <a:srgbClr val="729fcf"/>
                    </a:solidFill>
                  </a:tcPr>
                </a:tc>
              </a:tr>
              <a:tr h="407880"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Column-1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39.52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8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316.16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76.11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75.93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238680"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Column-2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47.2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1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47.2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11.29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76.08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238680"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Bearing Circular Pipe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7.83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8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62.64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62.64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0.00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</a:tr>
              <a:tr h="238680">
                <a:tc gridSpan="3"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Total Weight (kg)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1939.92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1038.32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360" rIns="9360" tIns="936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000" spc="-1" strike="noStrike">
                          <a:solidFill>
                            <a:srgbClr val="000000"/>
                          </a:solidFill>
                          <a:latin typeface="Lucida Sans Unicode"/>
                        </a:rPr>
                        <a:t>46.48</a:t>
                      </a:r>
                      <a:endParaRPr b="0" lang="en-US" sz="10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pic>
        <p:nvPicPr>
          <p:cNvPr id="300" name="Picture 1" descr=""/>
          <p:cNvPicPr/>
          <p:nvPr/>
        </p:nvPicPr>
        <p:blipFill>
          <a:blip r:embed="rId3"/>
          <a:stretch/>
        </p:blipFill>
        <p:spPr>
          <a:xfrm>
            <a:off x="4607280" y="4568040"/>
            <a:ext cx="3497040" cy="19522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1" name="CustomShape 5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Rotating Solar Structure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Picture 8" descr=""/>
          <p:cNvPicPr/>
          <p:nvPr/>
        </p:nvPicPr>
        <p:blipFill>
          <a:blip r:embed="rId1"/>
          <a:stretch/>
        </p:blipFill>
        <p:spPr>
          <a:xfrm>
            <a:off x="3960" y="1779840"/>
            <a:ext cx="9143640" cy="510516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03" name="TextShape 1"/>
          <p:cNvSpPr txBox="1"/>
          <p:nvPr/>
        </p:nvSpPr>
        <p:spPr>
          <a:xfrm>
            <a:off x="628560" y="6356520"/>
            <a:ext cx="20570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32191B9-3148-4A9D-8F44-FC98A0B20C66}" type="datetime1">
              <a:rPr b="0" lang="en-IN" sz="1200" spc="-1" strike="noStrike">
                <a:solidFill>
                  <a:srgbClr val="8b8b8b"/>
                </a:solidFill>
                <a:latin typeface="Calibri"/>
              </a:rPr>
              <a:t>19/10/2024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304" name="TextShape 2"/>
          <p:cNvSpPr txBox="1"/>
          <p:nvPr/>
        </p:nvSpPr>
        <p:spPr>
          <a:xfrm>
            <a:off x="3029040" y="6356520"/>
            <a:ext cx="308592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305" name="TextShape 3"/>
          <p:cNvSpPr txBox="1"/>
          <p:nvPr/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08699ED-E58A-4BC3-87E1-12F7AE5E7BFC}" type="slidenum">
              <a:rPr b="0" lang="en-IN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306" name="CustomShape 4"/>
          <p:cNvSpPr/>
          <p:nvPr/>
        </p:nvSpPr>
        <p:spPr>
          <a:xfrm>
            <a:off x="76320" y="1196640"/>
            <a:ext cx="6038640" cy="156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The total mass reduction achieved in the modified case is 902 kg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Overall 46.48% mass reduction.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Improves power to weight ratio. 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Cost reduction per solar structure by 20%.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Simplifies assembly of the system.</a:t>
            </a:r>
            <a:endParaRPr b="0" lang="en-US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Reduces production cost, inventory and labor cost etc.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07" name="CustomShape 5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</a:rPr>
              <a:t>CASE STUDY – Rotating Solar Structure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308" name="CustomShape 6"/>
          <p:cNvSpPr/>
          <p:nvPr/>
        </p:nvSpPr>
        <p:spPr>
          <a:xfrm>
            <a:off x="35640" y="827280"/>
            <a:ext cx="88210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CONCLUSION</a:t>
            </a:r>
            <a:r>
              <a:rPr b="1" lang="en-IN" sz="1800" spc="-1" strike="noStrike">
                <a:solidFill>
                  <a:srgbClr val="000000"/>
                </a:solidFill>
                <a:latin typeface="Calibri"/>
              </a:rPr>
              <a:t>: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152280" y="1143000"/>
            <a:ext cx="2437920" cy="456840"/>
          </a:xfrm>
          <a:prstGeom prst="rect">
            <a:avLst/>
          </a:prstGeom>
          <a:gradFill rotWithShape="0">
            <a:gsLst>
              <a:gs pos="0">
                <a:srgbClr val="9d9d9d"/>
              </a:gs>
              <a:gs pos="100000">
                <a:srgbClr val="909090"/>
              </a:gs>
            </a:gsLst>
            <a:lin ang="5400000"/>
          </a:gra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3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Tahoma"/>
                <a:ea typeface="Tahoma"/>
              </a:rPr>
              <a:t>Customer Overview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10" name="CustomShape 2"/>
          <p:cNvSpPr/>
          <p:nvPr/>
        </p:nvSpPr>
        <p:spPr>
          <a:xfrm>
            <a:off x="152280" y="1763640"/>
            <a:ext cx="47239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Segoe UI"/>
              </a:rPr>
              <a:t>A Leading Solar Structure Company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11" name="CustomShape 3"/>
          <p:cNvSpPr/>
          <p:nvPr/>
        </p:nvSpPr>
        <p:spPr>
          <a:xfrm>
            <a:off x="108000" y="2438280"/>
            <a:ext cx="3015720" cy="456840"/>
          </a:xfrm>
          <a:prstGeom prst="rect">
            <a:avLst/>
          </a:prstGeom>
          <a:solidFill>
            <a:srgbClr val="5886b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30000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         </a:t>
            </a: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Management Challenges</a:t>
            </a: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	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12" name="CustomShape 4"/>
          <p:cNvSpPr/>
          <p:nvPr/>
        </p:nvSpPr>
        <p:spPr>
          <a:xfrm>
            <a:off x="3124080" y="2438280"/>
            <a:ext cx="2895120" cy="456840"/>
          </a:xfrm>
          <a:prstGeom prst="rect">
            <a:avLst/>
          </a:prstGeom>
          <a:solidFill>
            <a:srgbClr val="6bb85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30000"/>
              </a:lnSpc>
            </a:pPr>
            <a:r>
              <a:rPr b="1" lang="en-US" sz="1200" spc="-1" strike="noStrike">
                <a:solidFill>
                  <a:srgbClr val="fffaee"/>
                </a:solidFill>
                <a:latin typeface="Tahoma"/>
                <a:ea typeface="Tahoma"/>
              </a:rPr>
              <a:t>PCPL Approach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13" name="CustomShape 5"/>
          <p:cNvSpPr/>
          <p:nvPr/>
        </p:nvSpPr>
        <p:spPr>
          <a:xfrm>
            <a:off x="6019920" y="2438280"/>
            <a:ext cx="3015720" cy="456840"/>
          </a:xfrm>
          <a:prstGeom prst="rect">
            <a:avLst/>
          </a:prstGeom>
          <a:solidFill>
            <a:srgbClr val="c1c64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Tahoma"/>
                <a:ea typeface="Tahoma"/>
              </a:rPr>
              <a:t>Value Delivered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14" name="Line 6"/>
          <p:cNvSpPr/>
          <p:nvPr/>
        </p:nvSpPr>
        <p:spPr>
          <a:xfrm>
            <a:off x="3124080" y="2895480"/>
            <a:ext cx="0" cy="358128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5" name="Line 7"/>
          <p:cNvSpPr/>
          <p:nvPr/>
        </p:nvSpPr>
        <p:spPr>
          <a:xfrm>
            <a:off x="6019560" y="2895480"/>
            <a:ext cx="0" cy="358128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316" name="CustomShape 8"/>
          <p:cNvSpPr/>
          <p:nvPr/>
        </p:nvSpPr>
        <p:spPr>
          <a:xfrm>
            <a:off x="200160" y="2971800"/>
            <a:ext cx="2695320" cy="2966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90000" tIns="45000" bIns="45000">
            <a:noAutofit/>
          </a:bodyPr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To launch the Solar structure with competitive price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Ensure that the target price of commodities is in line with the budgeted price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Ease of Assembly time at onsite to reduce labor cost and other hidden cost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Ensure Customer satisfaction with lower price at high durability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317" name="CustomShape 9"/>
          <p:cNvSpPr/>
          <p:nvPr/>
        </p:nvSpPr>
        <p:spPr>
          <a:xfrm>
            <a:off x="6197760" y="2971800"/>
            <a:ext cx="2641320" cy="30078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90000" tIns="45000" bIns="45000">
            <a:noAutofit/>
          </a:bodyPr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Identified  savings (Cost and Weight) in product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Overall 20 % cost reduction  achieved as compared to base cost data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Overall 46.48% mass reduction</a:t>
            </a:r>
            <a:endParaRPr b="0" lang="en-US" sz="1200" spc="-1" strike="noStrike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1199"/>
              </a:spcAf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 marL="176040" indent="-175680">
              <a:lnSpc>
                <a:spcPct val="100000"/>
              </a:lnSpc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 marL="176040" indent="-17568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3c5658"/>
                </a:solidFill>
                <a:latin typeface="Tahoma"/>
                <a:ea typeface="Tahoma"/>
              </a:rPr>
              <a:t> 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18" name="CustomShape 10"/>
          <p:cNvSpPr/>
          <p:nvPr/>
        </p:nvSpPr>
        <p:spPr>
          <a:xfrm>
            <a:off x="3124080" y="2971800"/>
            <a:ext cx="2819160" cy="2977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182880" rIns="90000" tIns="45000" bIns="45000">
            <a:noAutofit/>
          </a:bodyPr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From the available CAD data and technical specifications, prepare the BOM.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Develop the manufacturing process plan for each component based on the commodity -  Pultrusion, Assembly, Hand Molding &amp; fabrication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Preparing the  Should-Cost models for all individual components in the assembly.</a:t>
            </a:r>
            <a:endParaRPr b="0" lang="en-US" sz="1200" spc="-1" strike="noStrike">
              <a:latin typeface="Arial"/>
            </a:endParaRPr>
          </a:p>
          <a:p>
            <a:pPr marL="176040" indent="-175680" algn="just">
              <a:lnSpc>
                <a:spcPct val="100000"/>
              </a:lnSpc>
              <a:spcAft>
                <a:spcPts val="1199"/>
              </a:spcAft>
              <a:buClr>
                <a:srgbClr val="006887"/>
              </a:buClr>
              <a:buFont typeface="Wingdings" charset="2"/>
              <a:buChar char=""/>
            </a:pPr>
            <a:r>
              <a:rPr b="0" lang="en-US" sz="1200" spc="-1" strike="noStrike">
                <a:solidFill>
                  <a:srgbClr val="000000"/>
                </a:solidFill>
                <a:latin typeface="Tahoma"/>
                <a:ea typeface="Tahoma"/>
              </a:rPr>
              <a:t>Generation of the  assembly cost model.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</p:txBody>
      </p:sp>
      <p:pic>
        <p:nvPicPr>
          <p:cNvPr id="319" name="Picture 2" descr=""/>
          <p:cNvPicPr/>
          <p:nvPr/>
        </p:nvPicPr>
        <p:blipFill>
          <a:blip r:embed="rId1"/>
          <a:stretch/>
        </p:blipFill>
        <p:spPr>
          <a:xfrm>
            <a:off x="5181480" y="1378080"/>
            <a:ext cx="1566720" cy="876960"/>
          </a:xfrm>
          <a:prstGeom prst="rect">
            <a:avLst/>
          </a:prstGeom>
          <a:ln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320" name="Picture 3" descr=""/>
          <p:cNvPicPr/>
          <p:nvPr/>
        </p:nvPicPr>
        <p:blipFill>
          <a:blip r:embed="rId2"/>
          <a:stretch/>
        </p:blipFill>
        <p:spPr>
          <a:xfrm>
            <a:off x="7063920" y="1378800"/>
            <a:ext cx="1774800" cy="914040"/>
          </a:xfrm>
          <a:prstGeom prst="rect">
            <a:avLst/>
          </a:prstGeom>
          <a:ln>
            <a:noFill/>
          </a:ln>
          <a:effectLst>
            <a:outerShdw algn="tl" blurRad="292100" dir="2700000" dist="139498" rotWithShape="0">
              <a:srgbClr val="333333">
                <a:alpha val="65000"/>
              </a:srgbClr>
            </a:outerShdw>
          </a:effectLst>
        </p:spPr>
      </p:pic>
      <p:sp>
        <p:nvSpPr>
          <p:cNvPr id="321" name="CustomShape 11"/>
          <p:cNvSpPr/>
          <p:nvPr/>
        </p:nvSpPr>
        <p:spPr>
          <a:xfrm>
            <a:off x="76320" y="260640"/>
            <a:ext cx="9067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 cap="all">
                <a:solidFill>
                  <a:srgbClr val="000000"/>
                </a:solidFill>
                <a:latin typeface="Arial"/>
              </a:rPr>
              <a:t>COST ANALYSIS PROJECTS 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2505</TotalTime>
  <Application>LibreOffice/6.4.7.2$Linux_X86_64 LibreOffice_project/40$Build-2</Application>
  <Words>1242</Words>
  <Paragraphs>247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2017-07-12T04:46:25Z</dcterms:created>
  <dc:creator>ADMIN</dc:creator>
  <dc:description/>
  <dc:language>en-US</dc:language>
  <cp:lastModifiedBy/>
  <dcterms:modified xsi:type="dcterms:W3CDTF">2024-10-19T18:43:08Z</dcterms:modified>
  <cp:revision>8</cp:revision>
  <dc:subject/>
  <dc:title>Automotive Component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13</vt:i4>
  </property>
</Properties>
</file>